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4723" r:id="rId2"/>
  </p:sldMasterIdLst>
  <p:notesMasterIdLst>
    <p:notesMasterId r:id="rId42"/>
  </p:notesMasterIdLst>
  <p:handoutMasterIdLst>
    <p:handoutMasterId r:id="rId43"/>
  </p:handoutMasterIdLst>
  <p:sldIdLst>
    <p:sldId id="549" r:id="rId3"/>
    <p:sldId id="601" r:id="rId4"/>
    <p:sldId id="602" r:id="rId5"/>
    <p:sldId id="603" r:id="rId6"/>
    <p:sldId id="589" r:id="rId7"/>
    <p:sldId id="574" r:id="rId8"/>
    <p:sldId id="605" r:id="rId9"/>
    <p:sldId id="606" r:id="rId10"/>
    <p:sldId id="607" r:id="rId11"/>
    <p:sldId id="608" r:id="rId12"/>
    <p:sldId id="609" r:id="rId13"/>
    <p:sldId id="610" r:id="rId14"/>
    <p:sldId id="640" r:id="rId15"/>
    <p:sldId id="642" r:id="rId16"/>
    <p:sldId id="643" r:id="rId17"/>
    <p:sldId id="612" r:id="rId18"/>
    <p:sldId id="613" r:id="rId19"/>
    <p:sldId id="641" r:id="rId20"/>
    <p:sldId id="634" r:id="rId21"/>
    <p:sldId id="635" r:id="rId22"/>
    <p:sldId id="636" r:id="rId23"/>
    <p:sldId id="637" r:id="rId24"/>
    <p:sldId id="638" r:id="rId25"/>
    <p:sldId id="615" r:id="rId26"/>
    <p:sldId id="616" r:id="rId27"/>
    <p:sldId id="617" r:id="rId28"/>
    <p:sldId id="639" r:id="rId29"/>
    <p:sldId id="618" r:id="rId30"/>
    <p:sldId id="619" r:id="rId31"/>
    <p:sldId id="620" r:id="rId32"/>
    <p:sldId id="644" r:id="rId33"/>
    <p:sldId id="646" r:id="rId34"/>
    <p:sldId id="645" r:id="rId35"/>
    <p:sldId id="631" r:id="rId36"/>
    <p:sldId id="632" r:id="rId37"/>
    <p:sldId id="627" r:id="rId38"/>
    <p:sldId id="633" r:id="rId39"/>
    <p:sldId id="628" r:id="rId40"/>
    <p:sldId id="629" r:id="rId41"/>
  </p:sldIdLst>
  <p:sldSz cx="9144000" cy="6858000" type="screen4x3"/>
  <p:notesSz cx="6900863" cy="9291638"/>
  <p:defaultTextStyle>
    <a:defPPr>
      <a:defRPr lang="en-US"/>
    </a:defPPr>
    <a:lvl1pPr algn="l" rtl="0" fontAlgn="base">
      <a:spcBef>
        <a:spcPct val="0"/>
      </a:spcBef>
      <a:spcAft>
        <a:spcPct val="0"/>
      </a:spcAft>
      <a:defRPr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7">
          <p15:clr>
            <a:srgbClr val="A4A3A4"/>
          </p15:clr>
        </p15:guide>
        <p15:guide id="2" pos="217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mq9968" initials="jam" lastIdx="9" clrIdx="0"/>
  <p:cmAuthor id="1" name="heiml" initials="h" lastIdx="5" clrIdx="1"/>
  <p:cmAuthor id="2" name="UCI_Employee" initials="UCI"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F1E"/>
    <a:srgbClr val="FFFF00"/>
    <a:srgbClr val="FFFF66"/>
    <a:srgbClr val="008BD1"/>
    <a:srgbClr val="006496"/>
    <a:srgbClr val="43B206"/>
    <a:srgbClr val="FF9900"/>
    <a:srgbClr val="0000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92343" autoAdjust="0"/>
  </p:normalViewPr>
  <p:slideViewPr>
    <p:cSldViewPr>
      <p:cViewPr>
        <p:scale>
          <a:sx n="70" d="100"/>
          <a:sy n="70" d="100"/>
        </p:scale>
        <p:origin x="-1877" y="-250"/>
      </p:cViewPr>
      <p:guideLst>
        <p:guide orient="horz" pos="2160"/>
        <p:guide pos="2880"/>
      </p:guideLst>
    </p:cSldViewPr>
  </p:slideViewPr>
  <p:outlineViewPr>
    <p:cViewPr>
      <p:scale>
        <a:sx n="33" d="100"/>
        <a:sy n="33" d="100"/>
      </p:scale>
      <p:origin x="0" y="491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048" y="-96"/>
      </p:cViewPr>
      <p:guideLst>
        <p:guide orient="horz" pos="2927"/>
        <p:guide pos="217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90999" cy="464899"/>
          </a:xfrm>
          <a:prstGeom prst="rect">
            <a:avLst/>
          </a:prstGeom>
        </p:spPr>
        <p:txBody>
          <a:bodyPr vert="horz" lIns="92227" tIns="46114" rIns="92227" bIns="46114"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3908303" y="0"/>
            <a:ext cx="2990999" cy="464899"/>
          </a:xfrm>
          <a:prstGeom prst="rect">
            <a:avLst/>
          </a:prstGeom>
        </p:spPr>
        <p:txBody>
          <a:bodyPr vert="horz" lIns="92227" tIns="46114" rIns="92227" bIns="46114" rtlCol="0"/>
          <a:lstStyle>
            <a:lvl1pPr algn="r">
              <a:defRPr sz="1200">
                <a:cs typeface="Arial" charset="0"/>
              </a:defRPr>
            </a:lvl1pPr>
          </a:lstStyle>
          <a:p>
            <a:pPr>
              <a:defRPr/>
            </a:pPr>
            <a:fld id="{23F9B627-5399-4CD1-B696-8EE58B878368}" type="datetimeFigureOut">
              <a:rPr lang="en-US"/>
              <a:pPr>
                <a:defRPr/>
              </a:pPr>
              <a:t>7/15/2019</a:t>
            </a:fld>
            <a:endParaRPr lang="en-US" dirty="0"/>
          </a:p>
        </p:txBody>
      </p:sp>
      <p:sp>
        <p:nvSpPr>
          <p:cNvPr id="4" name="Footer Placeholder 3"/>
          <p:cNvSpPr>
            <a:spLocks noGrp="1"/>
          </p:cNvSpPr>
          <p:nvPr>
            <p:ph type="ftr" sz="quarter" idx="2"/>
          </p:nvPr>
        </p:nvSpPr>
        <p:spPr>
          <a:xfrm>
            <a:off x="1" y="8825152"/>
            <a:ext cx="2990999" cy="464899"/>
          </a:xfrm>
          <a:prstGeom prst="rect">
            <a:avLst/>
          </a:prstGeom>
        </p:spPr>
        <p:txBody>
          <a:bodyPr vert="horz" lIns="92227" tIns="46114" rIns="92227" bIns="46114"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3908303" y="8825152"/>
            <a:ext cx="2990999" cy="464899"/>
          </a:xfrm>
          <a:prstGeom prst="rect">
            <a:avLst/>
          </a:prstGeom>
        </p:spPr>
        <p:txBody>
          <a:bodyPr vert="horz" lIns="92227" tIns="46114" rIns="92227" bIns="46114" rtlCol="0" anchor="b"/>
          <a:lstStyle>
            <a:lvl1pPr algn="r">
              <a:defRPr sz="1200">
                <a:cs typeface="Arial" charset="0"/>
              </a:defRPr>
            </a:lvl1pPr>
          </a:lstStyle>
          <a:p>
            <a:pPr>
              <a:defRPr/>
            </a:pPr>
            <a:fld id="{5E3E3B30-A893-4FF4-85E5-F6A297F26091}" type="slidenum">
              <a:rPr lang="en-US"/>
              <a:pPr>
                <a:defRPr/>
              </a:pPr>
              <a:t>‹#›</a:t>
            </a:fld>
            <a:endParaRPr lang="en-US" dirty="0"/>
          </a:p>
        </p:txBody>
      </p:sp>
    </p:spTree>
    <p:extLst>
      <p:ext uri="{BB962C8B-B14F-4D97-AF65-F5344CB8AC3E}">
        <p14:creationId xmlns:p14="http://schemas.microsoft.com/office/powerpoint/2010/main" val="2139371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2990999" cy="464899"/>
          </a:xfrm>
          <a:prstGeom prst="rect">
            <a:avLst/>
          </a:prstGeom>
          <a:noFill/>
          <a:ln w="9525">
            <a:noFill/>
            <a:miter lim="800000"/>
            <a:headEnd/>
            <a:tailEnd/>
          </a:ln>
          <a:effectLst/>
        </p:spPr>
        <p:txBody>
          <a:bodyPr vert="horz" wrap="square" lIns="92227" tIns="46114" rIns="92227" bIns="46114" numCol="1" anchor="t"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US"/>
          </a:p>
        </p:txBody>
      </p:sp>
      <p:sp>
        <p:nvSpPr>
          <p:cNvPr id="15363" name="Rectangle 3"/>
          <p:cNvSpPr>
            <a:spLocks noGrp="1" noChangeArrowheads="1"/>
          </p:cNvSpPr>
          <p:nvPr>
            <p:ph type="dt" idx="1"/>
          </p:nvPr>
        </p:nvSpPr>
        <p:spPr bwMode="auto">
          <a:xfrm>
            <a:off x="3908303" y="0"/>
            <a:ext cx="2990999" cy="464899"/>
          </a:xfrm>
          <a:prstGeom prst="rect">
            <a:avLst/>
          </a:prstGeom>
          <a:noFill/>
          <a:ln w="9525">
            <a:noFill/>
            <a:miter lim="800000"/>
            <a:headEnd/>
            <a:tailEnd/>
          </a:ln>
          <a:effectLst/>
        </p:spPr>
        <p:txBody>
          <a:bodyPr vert="horz" wrap="square" lIns="92227" tIns="46114" rIns="92227" bIns="46114" numCol="1" anchor="t"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28713" y="696913"/>
            <a:ext cx="4643437" cy="3482975"/>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90711" y="4414164"/>
            <a:ext cx="5519441" cy="4180920"/>
          </a:xfrm>
          <a:prstGeom prst="rect">
            <a:avLst/>
          </a:prstGeom>
          <a:noFill/>
          <a:ln w="9525">
            <a:noFill/>
            <a:miter lim="800000"/>
            <a:headEnd/>
            <a:tailEnd/>
          </a:ln>
          <a:effectLst/>
        </p:spPr>
        <p:txBody>
          <a:bodyPr vert="horz" wrap="square" lIns="92227" tIns="46114" rIns="92227" bIns="46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1" y="8825152"/>
            <a:ext cx="2990999" cy="464899"/>
          </a:xfrm>
          <a:prstGeom prst="rect">
            <a:avLst/>
          </a:prstGeom>
          <a:noFill/>
          <a:ln w="9525">
            <a:noFill/>
            <a:miter lim="800000"/>
            <a:headEnd/>
            <a:tailEnd/>
          </a:ln>
          <a:effectLst/>
        </p:spPr>
        <p:txBody>
          <a:bodyPr vert="horz" wrap="square" lIns="92227" tIns="46114" rIns="92227" bIns="46114" numCol="1" anchor="b"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US"/>
          </a:p>
        </p:txBody>
      </p:sp>
      <p:sp>
        <p:nvSpPr>
          <p:cNvPr id="15367" name="Rectangle 7"/>
          <p:cNvSpPr>
            <a:spLocks noGrp="1" noChangeArrowheads="1"/>
          </p:cNvSpPr>
          <p:nvPr>
            <p:ph type="sldNum" sz="quarter" idx="5"/>
          </p:nvPr>
        </p:nvSpPr>
        <p:spPr bwMode="auto">
          <a:xfrm>
            <a:off x="3908303" y="8825152"/>
            <a:ext cx="2990999" cy="464899"/>
          </a:xfrm>
          <a:prstGeom prst="rect">
            <a:avLst/>
          </a:prstGeom>
          <a:noFill/>
          <a:ln w="9525">
            <a:noFill/>
            <a:miter lim="800000"/>
            <a:headEnd/>
            <a:tailEnd/>
          </a:ln>
          <a:effectLst/>
        </p:spPr>
        <p:txBody>
          <a:bodyPr vert="horz" wrap="square" lIns="92227" tIns="46114" rIns="92227" bIns="46114" numCol="1" anchor="b"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fld id="{B8E308C1-89C8-4FB9-8B1A-EDE835C307F6}" type="slidenum">
              <a:rPr lang="en-US"/>
              <a:pPr>
                <a:defRPr/>
              </a:pPr>
              <a:t>‹#›</a:t>
            </a:fld>
            <a:endParaRPr lang="en-US" dirty="0"/>
          </a:p>
        </p:txBody>
      </p:sp>
    </p:spTree>
    <p:extLst>
      <p:ext uri="{BB962C8B-B14F-4D97-AF65-F5344CB8AC3E}">
        <p14:creationId xmlns:p14="http://schemas.microsoft.com/office/powerpoint/2010/main" val="8386368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a:noFill/>
        </p:spPr>
        <p:txBody>
          <a:bodyPr/>
          <a:lstStyle/>
          <a:p>
            <a:fld id="{73C0DDAA-D883-4375-BDC8-2F80F0D09515}"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12</a:t>
            </a:fld>
            <a:endParaRPr lang="en-US" dirty="0"/>
          </a:p>
        </p:txBody>
      </p:sp>
    </p:spTree>
    <p:extLst>
      <p:ext uri="{BB962C8B-B14F-4D97-AF65-F5344CB8AC3E}">
        <p14:creationId xmlns:p14="http://schemas.microsoft.com/office/powerpoint/2010/main" val="95220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13</a:t>
            </a:fld>
            <a:endParaRPr lang="en-US" dirty="0"/>
          </a:p>
        </p:txBody>
      </p:sp>
    </p:spTree>
    <p:extLst>
      <p:ext uri="{BB962C8B-B14F-4D97-AF65-F5344CB8AC3E}">
        <p14:creationId xmlns:p14="http://schemas.microsoft.com/office/powerpoint/2010/main" val="95220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14</a:t>
            </a:fld>
            <a:endParaRPr lang="en-US" dirty="0"/>
          </a:p>
        </p:txBody>
      </p:sp>
    </p:spTree>
    <p:extLst>
      <p:ext uri="{BB962C8B-B14F-4D97-AF65-F5344CB8AC3E}">
        <p14:creationId xmlns:p14="http://schemas.microsoft.com/office/powerpoint/2010/main" val="95220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15</a:t>
            </a:fld>
            <a:endParaRPr lang="en-US" dirty="0"/>
          </a:p>
        </p:txBody>
      </p:sp>
    </p:spTree>
    <p:extLst>
      <p:ext uri="{BB962C8B-B14F-4D97-AF65-F5344CB8AC3E}">
        <p14:creationId xmlns:p14="http://schemas.microsoft.com/office/powerpoint/2010/main" val="95220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dirty="0" smtClean="0"/>
          </a:p>
        </p:txBody>
      </p:sp>
      <p:sp>
        <p:nvSpPr>
          <p:cNvPr id="46084" name="Slide Number Placeholder 3"/>
          <p:cNvSpPr>
            <a:spLocks noGrp="1"/>
          </p:cNvSpPr>
          <p:nvPr>
            <p:ph type="sldNum" sz="quarter" idx="5"/>
          </p:nvPr>
        </p:nvSpPr>
        <p:spPr>
          <a:noFill/>
        </p:spPr>
        <p:txBody>
          <a:bodyPr/>
          <a:lstStyle/>
          <a:p>
            <a:fld id="{181CC875-7E71-4668-945D-6E67F2A24942}" type="slidenum">
              <a:rPr lang="en-US" smtClean="0"/>
              <a:pPr/>
              <a:t>16</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17</a:t>
            </a:fld>
            <a:endParaRPr lang="en-US" dirty="0"/>
          </a:p>
        </p:txBody>
      </p:sp>
    </p:spTree>
    <p:extLst>
      <p:ext uri="{BB962C8B-B14F-4D97-AF65-F5344CB8AC3E}">
        <p14:creationId xmlns:p14="http://schemas.microsoft.com/office/powerpoint/2010/main" val="95220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p>
        </p:txBody>
      </p:sp>
      <p:sp>
        <p:nvSpPr>
          <p:cNvPr id="51204" name="Slide Number Placeholder 3"/>
          <p:cNvSpPr>
            <a:spLocks noGrp="1"/>
          </p:cNvSpPr>
          <p:nvPr>
            <p:ph type="sldNum" sz="quarter" idx="5"/>
          </p:nvPr>
        </p:nvSpPr>
        <p:spPr>
          <a:noFill/>
        </p:spPr>
        <p:txBody>
          <a:bodyPr/>
          <a:lstStyle/>
          <a:p>
            <a:fld id="{E3933DB6-5CC1-42C8-AF0F-5C737B22FC92}" type="slidenum">
              <a:rPr lang="en-US" smtClean="0"/>
              <a:pPr/>
              <a:t>18</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p>
        </p:txBody>
      </p:sp>
      <p:sp>
        <p:nvSpPr>
          <p:cNvPr id="51204" name="Slide Number Placeholder 3"/>
          <p:cNvSpPr>
            <a:spLocks noGrp="1"/>
          </p:cNvSpPr>
          <p:nvPr>
            <p:ph type="sldNum" sz="quarter" idx="5"/>
          </p:nvPr>
        </p:nvSpPr>
        <p:spPr>
          <a:noFill/>
        </p:spPr>
        <p:txBody>
          <a:bodyPr/>
          <a:lstStyle/>
          <a:p>
            <a:fld id="{E3933DB6-5CC1-42C8-AF0F-5C737B22FC92}" type="slidenum">
              <a:rPr lang="en-US" smtClean="0"/>
              <a:pPr/>
              <a:t>19</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b="0" dirty="0" smtClean="0">
              <a:solidFill>
                <a:srgbClr val="43B206"/>
              </a:solidFill>
            </a:endParaRPr>
          </a:p>
        </p:txBody>
      </p:sp>
      <p:sp>
        <p:nvSpPr>
          <p:cNvPr id="52228" name="Slide Number Placeholder 3"/>
          <p:cNvSpPr>
            <a:spLocks noGrp="1"/>
          </p:cNvSpPr>
          <p:nvPr>
            <p:ph type="sldNum" sz="quarter" idx="5"/>
          </p:nvPr>
        </p:nvSpPr>
        <p:spPr>
          <a:noFill/>
        </p:spPr>
        <p:txBody>
          <a:bodyPr/>
          <a:lstStyle/>
          <a:p>
            <a:fld id="{F2D455A3-5528-4DCC-B180-09A53F285EAB}" type="slidenum">
              <a:rPr lang="en-US" smtClean="0"/>
              <a:pPr/>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ln/>
        </p:spPr>
        <p:txBody>
          <a:bodyPr/>
          <a:lstStyle/>
          <a:p>
            <a:pPr lvl="1">
              <a:buClr>
                <a:schemeClr val="accent6">
                  <a:lumMod val="75000"/>
                </a:schemeClr>
              </a:buClr>
              <a:buSzPct val="130000"/>
              <a:buFont typeface="Arial" pitchFamily="34" charset="0"/>
              <a:buNone/>
              <a:defRPr/>
            </a:pPr>
            <a:endParaRPr lang="en-US" sz="1600" dirty="0"/>
          </a:p>
          <a:p>
            <a:pPr>
              <a:defRPr/>
            </a:pPr>
            <a:endParaRPr lang="en-US" dirty="0" smtClean="0"/>
          </a:p>
        </p:txBody>
      </p:sp>
      <p:sp>
        <p:nvSpPr>
          <p:cNvPr id="54276" name="Slide Number Placeholder 3"/>
          <p:cNvSpPr>
            <a:spLocks noGrp="1"/>
          </p:cNvSpPr>
          <p:nvPr>
            <p:ph type="sldNum" sz="quarter" idx="5"/>
          </p:nvPr>
        </p:nvSpPr>
        <p:spPr>
          <a:noFill/>
        </p:spPr>
        <p:txBody>
          <a:bodyPr/>
          <a:lstStyle/>
          <a:p>
            <a:fld id="{77A5E4E1-5046-4F0D-81C4-A7B49FC79744}" type="slidenum">
              <a:rPr lang="en-US" smtClean="0"/>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dirty="0" smtClean="0"/>
          </a:p>
        </p:txBody>
      </p:sp>
      <p:sp>
        <p:nvSpPr>
          <p:cNvPr id="37892" name="Slide Number Placeholder 3"/>
          <p:cNvSpPr>
            <a:spLocks noGrp="1"/>
          </p:cNvSpPr>
          <p:nvPr>
            <p:ph type="sldNum" sz="quarter" idx="5"/>
          </p:nvPr>
        </p:nvSpPr>
        <p:spPr>
          <a:noFill/>
        </p:spPr>
        <p:txBody>
          <a:bodyPr/>
          <a:lstStyle/>
          <a:p>
            <a:fld id="{79A83054-EAE1-436B-A33F-492DD1F1FE72}"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smtClean="0"/>
          </a:p>
        </p:txBody>
      </p:sp>
      <p:sp>
        <p:nvSpPr>
          <p:cNvPr id="55300" name="Slide Number Placeholder 3"/>
          <p:cNvSpPr>
            <a:spLocks noGrp="1"/>
          </p:cNvSpPr>
          <p:nvPr>
            <p:ph type="sldNum" sz="quarter" idx="5"/>
          </p:nvPr>
        </p:nvSpPr>
        <p:spPr>
          <a:noFill/>
        </p:spPr>
        <p:txBody>
          <a:bodyPr/>
          <a:lstStyle/>
          <a:p>
            <a:fld id="{75342236-443F-457F-A296-FD0219A6D68C}" type="slidenum">
              <a:rPr lang="en-US" smtClean="0"/>
              <a:pPr/>
              <a:t>22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23</a:t>
            </a:fld>
            <a:endParaRPr lang="en-US" dirty="0"/>
          </a:p>
        </p:txBody>
      </p:sp>
    </p:spTree>
    <p:extLst>
      <p:ext uri="{BB962C8B-B14F-4D97-AF65-F5344CB8AC3E}">
        <p14:creationId xmlns:p14="http://schemas.microsoft.com/office/powerpoint/2010/main" val="1873603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24</a:t>
            </a:fld>
            <a:endParaRPr lang="en-US" dirty="0"/>
          </a:p>
        </p:txBody>
      </p:sp>
    </p:spTree>
    <p:extLst>
      <p:ext uri="{BB962C8B-B14F-4D97-AF65-F5344CB8AC3E}">
        <p14:creationId xmlns:p14="http://schemas.microsoft.com/office/powerpoint/2010/main" val="1873603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25</a:t>
            </a:fld>
            <a:endParaRPr lang="en-US" dirty="0"/>
          </a:p>
        </p:txBody>
      </p:sp>
    </p:spTree>
    <p:extLst>
      <p:ext uri="{BB962C8B-B14F-4D97-AF65-F5344CB8AC3E}">
        <p14:creationId xmlns:p14="http://schemas.microsoft.com/office/powerpoint/2010/main" val="1852441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E308C1-89C8-4FB9-8B1A-EDE835C307F6}" type="slidenum">
              <a:rPr lang="en-US" smtClean="0"/>
              <a:pPr>
                <a:defRPr/>
              </a:pPr>
              <a:t>26</a:t>
            </a:fld>
            <a:endParaRPr lang="en-US" dirty="0"/>
          </a:p>
        </p:txBody>
      </p:sp>
    </p:spTree>
    <p:extLst>
      <p:ext uri="{BB962C8B-B14F-4D97-AF65-F5344CB8AC3E}">
        <p14:creationId xmlns:p14="http://schemas.microsoft.com/office/powerpoint/2010/main" val="759334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smtClean="0"/>
          </a:p>
        </p:txBody>
      </p:sp>
      <p:sp>
        <p:nvSpPr>
          <p:cNvPr id="57348" name="Slide Number Placeholder 3"/>
          <p:cNvSpPr>
            <a:spLocks noGrp="1"/>
          </p:cNvSpPr>
          <p:nvPr>
            <p:ph type="sldNum" sz="quarter" idx="5"/>
          </p:nvPr>
        </p:nvSpPr>
        <p:spPr>
          <a:noFill/>
        </p:spPr>
        <p:txBody>
          <a:bodyPr/>
          <a:lstStyle/>
          <a:p>
            <a:fld id="{54E602F0-78EF-4C53-A236-112BE14138F2}" type="slidenum">
              <a:rPr lang="en-US" smtClean="0"/>
              <a:pPr/>
              <a:t>27</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spcBef>
                <a:spcPct val="0"/>
              </a:spcBef>
            </a:pPr>
            <a:r>
              <a:rPr lang="en-US" dirty="0" smtClean="0">
                <a:solidFill>
                  <a:srgbClr val="7030A0"/>
                </a:solidFill>
              </a:rPr>
              <a:t/>
            </a:r>
            <a:br>
              <a:rPr lang="en-US" dirty="0" smtClean="0">
                <a:solidFill>
                  <a:srgbClr val="7030A0"/>
                </a:solidFill>
              </a:rPr>
            </a:br>
            <a:endParaRPr lang="en-US" dirty="0" smtClean="0">
              <a:solidFill>
                <a:srgbClr val="7030A0"/>
              </a:solidFill>
            </a:endParaRPr>
          </a:p>
        </p:txBody>
      </p:sp>
      <p:sp>
        <p:nvSpPr>
          <p:cNvPr id="22532" name="Slide Number Placeholder 3"/>
          <p:cNvSpPr txBox="1">
            <a:spLocks noGrp="1"/>
          </p:cNvSpPr>
          <p:nvPr/>
        </p:nvSpPr>
        <p:spPr bwMode="auto">
          <a:xfrm>
            <a:off x="3908303" y="8825152"/>
            <a:ext cx="2990999" cy="464899"/>
          </a:xfrm>
          <a:prstGeom prst="rect">
            <a:avLst/>
          </a:prstGeom>
          <a:noFill/>
          <a:ln>
            <a:miter lim="800000"/>
            <a:headEnd/>
            <a:tailEnd/>
          </a:ln>
        </p:spPr>
        <p:txBody>
          <a:bodyPr lIns="92217" tIns="46109" rIns="92217" bIns="46109" anchor="b"/>
          <a:lstStyle/>
          <a:p>
            <a:pPr algn="r" eaLnBrk="0" hangingPunct="0">
              <a:defRPr/>
            </a:pPr>
            <a:fld id="{472F849D-B08F-4D5E-A834-6837A4D74374}" type="slidenum">
              <a:rPr lang="en-US" sz="1200">
                <a:latin typeface="+mn-lt"/>
              </a:rPr>
              <a:pPr algn="r" eaLnBrk="0" hangingPunct="0">
                <a:defRPr/>
              </a:pPr>
              <a:t>28</a:t>
            </a:fld>
            <a:endParaRPr lang="en-US" sz="1200" dirty="0">
              <a:latin typeface="+mn-l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smtClean="0"/>
          </a:p>
        </p:txBody>
      </p:sp>
      <p:sp>
        <p:nvSpPr>
          <p:cNvPr id="48132" name="Slide Number Placeholder 3"/>
          <p:cNvSpPr>
            <a:spLocks noGrp="1"/>
          </p:cNvSpPr>
          <p:nvPr>
            <p:ph type="sldNum" sz="quarter" idx="5"/>
          </p:nvPr>
        </p:nvSpPr>
        <p:spPr>
          <a:noFill/>
        </p:spPr>
        <p:txBody>
          <a:bodyPr/>
          <a:lstStyle/>
          <a:p>
            <a:fld id="{7E227264-CD44-4548-8DAF-C50153ED4D77}" type="slidenum">
              <a:rPr lang="en-US" smtClean="0"/>
              <a:pPr/>
              <a:t>29</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smtClean="0"/>
          </a:p>
        </p:txBody>
      </p:sp>
      <p:sp>
        <p:nvSpPr>
          <p:cNvPr id="48132" name="Slide Number Placeholder 3"/>
          <p:cNvSpPr>
            <a:spLocks noGrp="1"/>
          </p:cNvSpPr>
          <p:nvPr>
            <p:ph type="sldNum" sz="quarter" idx="5"/>
          </p:nvPr>
        </p:nvSpPr>
        <p:spPr>
          <a:noFill/>
        </p:spPr>
        <p:txBody>
          <a:bodyPr/>
          <a:lstStyle/>
          <a:p>
            <a:fld id="{7E227264-CD44-4548-8DAF-C50153ED4D77}" type="slidenum">
              <a:rPr lang="en-US" smtClean="0"/>
              <a:pPr/>
              <a:t>30</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marL="609600" indent="-609600">
              <a:spcBef>
                <a:spcPts val="600"/>
              </a:spcBef>
              <a:buClr>
                <a:srgbClr val="006496"/>
              </a:buClr>
              <a:buFont typeface="Wingdings" pitchFamily="2" charset="2"/>
              <a:buNone/>
              <a:defRPr/>
            </a:pPr>
            <a:endParaRPr lang="en-US" sz="600" kern="0" dirty="0" smtClean="0">
              <a:effectLst/>
            </a:endParaRPr>
          </a:p>
        </p:txBody>
      </p:sp>
      <p:sp>
        <p:nvSpPr>
          <p:cNvPr id="48132" name="Slide Number Placeholder 3"/>
          <p:cNvSpPr>
            <a:spLocks noGrp="1"/>
          </p:cNvSpPr>
          <p:nvPr>
            <p:ph type="sldNum" sz="quarter" idx="5"/>
          </p:nvPr>
        </p:nvSpPr>
        <p:spPr>
          <a:noFill/>
        </p:spPr>
        <p:txBody>
          <a:bodyPr/>
          <a:lstStyle/>
          <a:p>
            <a:fld id="{7E227264-CD44-4548-8DAF-C50153ED4D77}" type="slidenum">
              <a:rPr lang="en-US" smtClean="0"/>
              <a:pPr/>
              <a:t>31</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smtClean="0"/>
          </a:p>
        </p:txBody>
      </p:sp>
      <p:sp>
        <p:nvSpPr>
          <p:cNvPr id="40964" name="Slide Number Placeholder 3"/>
          <p:cNvSpPr>
            <a:spLocks noGrp="1"/>
          </p:cNvSpPr>
          <p:nvPr>
            <p:ph type="sldNum" sz="quarter" idx="5"/>
          </p:nvPr>
        </p:nvSpPr>
        <p:spPr>
          <a:noFill/>
        </p:spPr>
        <p:txBody>
          <a:bodyPr/>
          <a:lstStyle/>
          <a:p>
            <a:fld id="{24DEB374-0095-4621-9E79-147FC6628100}" type="slidenum">
              <a:rPr lang="en-US" smtClean="0"/>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smtClean="0"/>
          </a:p>
        </p:txBody>
      </p:sp>
      <p:sp>
        <p:nvSpPr>
          <p:cNvPr id="48132" name="Slide Number Placeholder 3"/>
          <p:cNvSpPr>
            <a:spLocks noGrp="1"/>
          </p:cNvSpPr>
          <p:nvPr>
            <p:ph type="sldNum" sz="quarter" idx="5"/>
          </p:nvPr>
        </p:nvSpPr>
        <p:spPr>
          <a:noFill/>
        </p:spPr>
        <p:txBody>
          <a:bodyPr/>
          <a:lstStyle/>
          <a:p>
            <a:fld id="{7E227264-CD44-4548-8DAF-C50153ED4D77}" type="slidenum">
              <a:rPr lang="en-US" smtClean="0"/>
              <a:pPr/>
              <a:t>32</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dirty="0" smtClean="0"/>
          </a:p>
        </p:txBody>
      </p:sp>
      <p:sp>
        <p:nvSpPr>
          <p:cNvPr id="46084" name="Slide Number Placeholder 3"/>
          <p:cNvSpPr>
            <a:spLocks noGrp="1"/>
          </p:cNvSpPr>
          <p:nvPr>
            <p:ph type="sldNum" sz="quarter" idx="5"/>
          </p:nvPr>
        </p:nvSpPr>
        <p:spPr>
          <a:noFill/>
        </p:spPr>
        <p:txBody>
          <a:bodyPr/>
          <a:lstStyle/>
          <a:p>
            <a:fld id="{181CC875-7E71-4668-945D-6E67F2A24942}" type="slidenum">
              <a:rPr lang="en-US" smtClean="0"/>
              <a:pPr/>
              <a:t>33</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dirty="0" smtClean="0"/>
          </a:p>
        </p:txBody>
      </p:sp>
      <p:sp>
        <p:nvSpPr>
          <p:cNvPr id="49156" name="Slide Number Placeholder 3"/>
          <p:cNvSpPr>
            <a:spLocks noGrp="1"/>
          </p:cNvSpPr>
          <p:nvPr>
            <p:ph type="sldNum" sz="quarter" idx="5"/>
          </p:nvPr>
        </p:nvSpPr>
        <p:spPr>
          <a:noFill/>
        </p:spPr>
        <p:txBody>
          <a:bodyPr/>
          <a:lstStyle/>
          <a:p>
            <a:fld id="{00E810C2-2B75-4FA5-83F9-CAA8768EEF01}" type="slidenum">
              <a:rPr lang="en-US" smtClean="0"/>
              <a:pPr/>
              <a:t>34</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2532" name="Slide Number Placeholder 3"/>
          <p:cNvSpPr txBox="1">
            <a:spLocks noGrp="1"/>
          </p:cNvSpPr>
          <p:nvPr/>
        </p:nvSpPr>
        <p:spPr bwMode="auto">
          <a:xfrm>
            <a:off x="3908303" y="8825152"/>
            <a:ext cx="2990999" cy="464899"/>
          </a:xfrm>
          <a:prstGeom prst="rect">
            <a:avLst/>
          </a:prstGeom>
          <a:noFill/>
          <a:ln>
            <a:miter lim="800000"/>
            <a:headEnd/>
            <a:tailEnd/>
          </a:ln>
        </p:spPr>
        <p:txBody>
          <a:bodyPr lIns="92217" tIns="46109" rIns="92217" bIns="46109" anchor="b"/>
          <a:lstStyle/>
          <a:p>
            <a:pPr algn="r" eaLnBrk="0" hangingPunct="0">
              <a:defRPr/>
            </a:pPr>
            <a:fld id="{93C2660B-6EFD-486E-B003-AD739ECCD19E}" type="slidenum">
              <a:rPr lang="en-US" sz="1200">
                <a:latin typeface="+mn-lt"/>
              </a:rPr>
              <a:pPr algn="r" eaLnBrk="0" hangingPunct="0">
                <a:defRPr/>
              </a:pPr>
              <a:t>35</a:t>
            </a:fld>
            <a:endParaRPr lang="en-US" sz="1200" dirty="0">
              <a:latin typeface="+mn-l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4FB5A9AE-95F7-4F29-81CD-FAB81B8AAD39}" type="slidenum">
              <a:rPr lang="en-US" smtClean="0"/>
              <a:pPr/>
              <a:t>36</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smtClean="0"/>
          </a:p>
        </p:txBody>
      </p:sp>
      <p:sp>
        <p:nvSpPr>
          <p:cNvPr id="56324" name="Slide Number Placeholder 3"/>
          <p:cNvSpPr>
            <a:spLocks noGrp="1"/>
          </p:cNvSpPr>
          <p:nvPr>
            <p:ph type="sldNum" sz="quarter" idx="5"/>
          </p:nvPr>
        </p:nvSpPr>
        <p:spPr>
          <a:noFill/>
        </p:spPr>
        <p:txBody>
          <a:bodyPr/>
          <a:lstStyle/>
          <a:p>
            <a:fld id="{659D7BE5-F255-46F1-A327-1E6C141E3C3A}" type="slidenum">
              <a:rPr lang="en-US" smtClean="0"/>
              <a:pPr/>
              <a:t>37</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2532" name="Slide Number Placeholder 3"/>
          <p:cNvSpPr txBox="1">
            <a:spLocks noGrp="1"/>
          </p:cNvSpPr>
          <p:nvPr/>
        </p:nvSpPr>
        <p:spPr bwMode="auto">
          <a:xfrm>
            <a:off x="3908303" y="8825152"/>
            <a:ext cx="2990999" cy="464899"/>
          </a:xfrm>
          <a:prstGeom prst="rect">
            <a:avLst/>
          </a:prstGeom>
          <a:noFill/>
          <a:ln>
            <a:miter lim="800000"/>
            <a:headEnd/>
            <a:tailEnd/>
          </a:ln>
        </p:spPr>
        <p:txBody>
          <a:bodyPr lIns="92217" tIns="46109" rIns="92217" bIns="46109" anchor="b"/>
          <a:lstStyle/>
          <a:p>
            <a:pPr algn="r" eaLnBrk="0" hangingPunct="0">
              <a:defRPr/>
            </a:pPr>
            <a:fld id="{14C50413-237E-4282-8FBC-D85AD8689638}" type="slidenum">
              <a:rPr lang="en-US" sz="1200">
                <a:latin typeface="+mn-lt"/>
              </a:rPr>
              <a:pPr algn="r" eaLnBrk="0" hangingPunct="0">
                <a:defRPr/>
              </a:pPr>
              <a:t>38</a:t>
            </a:fld>
            <a:endParaRPr lang="en-US" sz="1200" dirty="0">
              <a:latin typeface="+mn-lt"/>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smtClean="0"/>
          </a:p>
        </p:txBody>
      </p:sp>
      <p:sp>
        <p:nvSpPr>
          <p:cNvPr id="60420" name="Slide Number Placeholder 3"/>
          <p:cNvSpPr>
            <a:spLocks noGrp="1"/>
          </p:cNvSpPr>
          <p:nvPr>
            <p:ph type="sldNum" sz="quarter" idx="5"/>
          </p:nvPr>
        </p:nvSpPr>
        <p:spPr>
          <a:noFill/>
        </p:spPr>
        <p:txBody>
          <a:bodyPr/>
          <a:lstStyle/>
          <a:p>
            <a:fld id="{D1D0C98E-2795-4538-A838-C547BBF437AE}"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smtClean="0"/>
          </a:p>
        </p:txBody>
      </p:sp>
      <p:sp>
        <p:nvSpPr>
          <p:cNvPr id="40964" name="Slide Number Placeholder 3"/>
          <p:cNvSpPr>
            <a:spLocks noGrp="1"/>
          </p:cNvSpPr>
          <p:nvPr>
            <p:ph type="sldNum" sz="quarter" idx="5"/>
          </p:nvPr>
        </p:nvSpPr>
        <p:spPr>
          <a:noFill/>
        </p:spPr>
        <p:txBody>
          <a:bodyPr/>
          <a:lstStyle/>
          <a:p>
            <a:fld id="{24DEB374-0095-4621-9E79-147FC6628100}"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smtClean="0"/>
          </a:p>
        </p:txBody>
      </p:sp>
      <p:sp>
        <p:nvSpPr>
          <p:cNvPr id="56324" name="Slide Number Placeholder 3"/>
          <p:cNvSpPr>
            <a:spLocks noGrp="1"/>
          </p:cNvSpPr>
          <p:nvPr>
            <p:ph type="sldNum" sz="quarter" idx="5"/>
          </p:nvPr>
        </p:nvSpPr>
        <p:spPr>
          <a:noFill/>
        </p:spPr>
        <p:txBody>
          <a:bodyPr/>
          <a:lstStyle/>
          <a:p>
            <a:fld id="{659D7BE5-F255-46F1-A327-1E6C141E3C3A}"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smtClean="0"/>
          </a:p>
        </p:txBody>
      </p:sp>
      <p:sp>
        <p:nvSpPr>
          <p:cNvPr id="40964" name="Slide Number Placeholder 3"/>
          <p:cNvSpPr>
            <a:spLocks noGrp="1"/>
          </p:cNvSpPr>
          <p:nvPr>
            <p:ph type="sldNum" sz="quarter" idx="5"/>
          </p:nvPr>
        </p:nvSpPr>
        <p:spPr>
          <a:noFill/>
        </p:spPr>
        <p:txBody>
          <a:bodyPr/>
          <a:lstStyle/>
          <a:p>
            <a:fld id="{24DEB374-0095-4621-9E79-147FC6628100}"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91246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dirty="0" smtClean="0"/>
          </a:p>
        </p:txBody>
      </p:sp>
      <p:sp>
        <p:nvSpPr>
          <p:cNvPr id="41988" name="Slide Number Placeholder 3"/>
          <p:cNvSpPr>
            <a:spLocks noGrp="1"/>
          </p:cNvSpPr>
          <p:nvPr>
            <p:ph type="sldNum" sz="quarter" idx="5"/>
          </p:nvPr>
        </p:nvSpPr>
        <p:spPr>
          <a:noFill/>
        </p:spPr>
        <p:txBody>
          <a:bodyPr/>
          <a:lstStyle/>
          <a:p>
            <a:fld id="{B39A02BF-68FB-4B5F-9DE6-B813C5428924}"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dirty="0" smtClean="0"/>
          </a:p>
        </p:txBody>
      </p:sp>
      <p:sp>
        <p:nvSpPr>
          <p:cNvPr id="43012" name="Slide Number Placeholder 3"/>
          <p:cNvSpPr>
            <a:spLocks noGrp="1"/>
          </p:cNvSpPr>
          <p:nvPr>
            <p:ph type="sldNum" sz="quarter" idx="5"/>
          </p:nvPr>
        </p:nvSpPr>
        <p:spPr>
          <a:noFill/>
        </p:spPr>
        <p:txBody>
          <a:bodyPr/>
          <a:lstStyle/>
          <a:p>
            <a:fld id="{457E47A7-0A93-4B1A-92BB-B97D3E5FEA36}" type="slidenum">
              <a:rPr lang="en-US" smtClean="0"/>
              <a:pPr/>
              <a:t>11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16 w 5184"/>
                  <a:gd name="T3" fmla="*/ 3159 h 3159"/>
                  <a:gd name="T4" fmla="*/ 5216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60 w 556"/>
                  <a:gd name="T5" fmla="*/ 3159 h 3159"/>
                  <a:gd name="T6" fmla="*/ 56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0" hangingPunct="0">
                <a:defRPr/>
              </a:pPr>
              <a:endParaRPr lang="en-US" dirty="0"/>
            </a:p>
          </p:txBody>
        </p:sp>
        <p:sp>
          <p:nvSpPr>
            <p:cNvPr id="7" name="Freeform 7"/>
            <p:cNvSpPr>
              <a:spLocks/>
            </p:cNvSpPr>
            <p:nvPr/>
          </p:nvSpPr>
          <p:spPr bwMode="ltGray">
            <a:xfrm>
              <a:off x="767" y="1155"/>
              <a:ext cx="252" cy="12"/>
            </a:xfrm>
            <a:custGeom>
              <a:avLst/>
              <a:gdLst>
                <a:gd name="T0" fmla="*/ 253 w 251"/>
                <a:gd name="T1" fmla="*/ 0 h 12"/>
                <a:gd name="T2" fmla="*/ 0 w 251"/>
                <a:gd name="T3" fmla="*/ 0 h 12"/>
                <a:gd name="T4" fmla="*/ 0 w 251"/>
                <a:gd name="T5" fmla="*/ 12 h 12"/>
                <a:gd name="T6" fmla="*/ 253 w 251"/>
                <a:gd name="T7" fmla="*/ 12 h 12"/>
                <a:gd name="T8" fmla="*/ 253 w 251"/>
                <a:gd name="T9" fmla="*/ 0 h 12"/>
                <a:gd name="T10" fmla="*/ 25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491 w 251"/>
                <a:gd name="T5" fmla="*/ 12 h 12"/>
                <a:gd name="T6" fmla="*/ 49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2" name="Freeform 12"/>
              <p:cNvSpPr>
                <a:spLocks/>
              </p:cNvSpPr>
              <p:nvPr/>
            </p:nvSpPr>
            <p:spPr bwMode="ltGray">
              <a:xfrm>
                <a:off x="1019" y="1155"/>
                <a:ext cx="4739" cy="12"/>
              </a:xfrm>
              <a:custGeom>
                <a:avLst/>
                <a:gdLst>
                  <a:gd name="T0" fmla="*/ 4754 w 4724"/>
                  <a:gd name="T1" fmla="*/ 0 h 12"/>
                  <a:gd name="T2" fmla="*/ 0 w 4724"/>
                  <a:gd name="T3" fmla="*/ 0 h 12"/>
                  <a:gd name="T4" fmla="*/ 0 w 4724"/>
                  <a:gd name="T5" fmla="*/ 12 h 12"/>
                  <a:gd name="T6" fmla="*/ 4754 w 4724"/>
                  <a:gd name="T7" fmla="*/ 12 h 12"/>
                  <a:gd name="T8" fmla="*/ 4754 w 4724"/>
                  <a:gd name="T9" fmla="*/ 0 h 12"/>
                  <a:gd name="T10" fmla="*/ 475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0" hangingPunct="0">
                  <a:defRPr/>
                </a:pPr>
                <a:endParaRPr lang="en-US" dirty="0"/>
              </a:p>
            </p:txBody>
          </p:sp>
        </p:grpSp>
      </p:grpSp>
      <p:sp>
        <p:nvSpPr>
          <p:cNvPr id="208912" name="Rectangle 16"/>
          <p:cNvSpPr>
            <a:spLocks noGrp="1" noChangeArrowheads="1"/>
          </p:cNvSpPr>
          <p:nvPr>
            <p:ph type="ctrTitle" sz="quarter"/>
          </p:nvPr>
        </p:nvSpPr>
        <p:spPr>
          <a:xfrm>
            <a:off x="838200" y="1997075"/>
            <a:ext cx="7467600" cy="1431925"/>
          </a:xfrm>
        </p:spPr>
        <p:txBody>
          <a:bodyPr anchor="b"/>
          <a:lstStyle>
            <a:lvl1pPr>
              <a:defRPr/>
            </a:lvl1pPr>
          </a:lstStyle>
          <a:p>
            <a:r>
              <a:rPr lang="en-US"/>
              <a:t>Click to edit Master title style</a:t>
            </a:r>
          </a:p>
        </p:txBody>
      </p:sp>
      <p:sp>
        <p:nvSpPr>
          <p:cNvPr id="208913" name="Rectangle 17"/>
          <p:cNvSpPr>
            <a:spLocks noGrp="1" noChangeArrowheads="1"/>
          </p:cNvSpPr>
          <p:nvPr>
            <p:ph type="subTitle" sz="quarter" idx="1"/>
          </p:nvPr>
        </p:nvSpPr>
        <p:spPr>
          <a:xfrm>
            <a:off x="838200" y="3886200"/>
            <a:ext cx="7467600" cy="1752600"/>
          </a:xfrm>
        </p:spPr>
        <p:txBody>
          <a:bodyPr/>
          <a:lstStyle>
            <a:lvl1pPr marL="0" indent="0">
              <a:buFont typeface="Wingdings" pitchFamily="2" charset="2"/>
              <a:buNone/>
              <a:defRPr/>
            </a:lvl1pPr>
          </a:lstStyle>
          <a:p>
            <a:r>
              <a:rPr lang="en-US" dirty="0"/>
              <a:t>Click to edit Master subtitle style</a:t>
            </a:r>
          </a:p>
        </p:txBody>
      </p:sp>
      <p:sp>
        <p:nvSpPr>
          <p:cNvPr id="18" name="Rectangle 18"/>
          <p:cNvSpPr>
            <a:spLocks noGrp="1" noChangeArrowheads="1"/>
          </p:cNvSpPr>
          <p:nvPr>
            <p:ph type="dt" sz="quarter" idx="10"/>
          </p:nvPr>
        </p:nvSpPr>
        <p:spPr>
          <a:xfrm>
            <a:off x="838200" y="6248400"/>
            <a:ext cx="1905000" cy="457200"/>
          </a:xfrm>
        </p:spPr>
        <p:txBody>
          <a:bodyPr/>
          <a:lstStyle>
            <a:lvl1pPr>
              <a:defRPr/>
            </a:lvl1pPr>
          </a:lstStyle>
          <a:p>
            <a:pPr>
              <a:defRPr/>
            </a:pPr>
            <a:endParaRPr lang="en-US"/>
          </a:p>
        </p:txBody>
      </p:sp>
      <p:sp>
        <p:nvSpPr>
          <p:cNvPr id="19" name="Rectangle 19"/>
          <p:cNvSpPr>
            <a:spLocks noGrp="1" noChangeArrowheads="1"/>
          </p:cNvSpPr>
          <p:nvPr>
            <p:ph type="ftr" sz="quarter" idx="11"/>
          </p:nvPr>
        </p:nvSpPr>
        <p:spPr/>
        <p:txBody>
          <a:bodyPr/>
          <a:lstStyle>
            <a:lvl1pPr>
              <a:defRPr/>
            </a:lvl1pPr>
          </a:lstStyle>
          <a:p>
            <a:pPr>
              <a:defRPr/>
            </a:pPr>
            <a:endParaRPr lang="en-US"/>
          </a:p>
        </p:txBody>
      </p:sp>
      <p:sp>
        <p:nvSpPr>
          <p:cNvPr id="20" name="Rectangle 20"/>
          <p:cNvSpPr>
            <a:spLocks noGrp="1" noChangeArrowheads="1"/>
          </p:cNvSpPr>
          <p:nvPr>
            <p:ph type="sldNum" sz="quarter" idx="12"/>
          </p:nvPr>
        </p:nvSpPr>
        <p:spPr/>
        <p:txBody>
          <a:bodyPr/>
          <a:lstStyle>
            <a:lvl1pPr>
              <a:defRPr>
                <a:effectLst/>
              </a:defRPr>
            </a:lvl1pPr>
          </a:lstStyle>
          <a:p>
            <a:pPr>
              <a:defRPr/>
            </a:pPr>
            <a:fld id="{88A2A72D-5A0C-40A0-A563-623157045F88}"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00E4D4E7-B562-4F59-8ED0-2EE7C54D3DF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CBC14093-BD03-4343-A14D-39A448201BC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D2E39872-63C6-4A2C-A7A1-887890FE4C9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BEBBADEA-110A-4C70-B291-2496ADF4C234}"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279F42-6289-4D5D-BFF9-941B1E0748B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84D70B-7CA6-46B8-8244-CAC0F4E3359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58C1C5-58A9-4E34-A7B0-79F97F67FAC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341D6C-2FBD-4698-894F-4207F91BA5F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7810D2-EA98-4BC0-A4A7-9B21C4A53C9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A26DB37-73F0-4E31-9813-24A60898D88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effectLst/>
              </a:defRPr>
            </a:lvl1pPr>
          </a:lstStyle>
          <a:p>
            <a:pPr>
              <a:defRPr/>
            </a:pPr>
            <a:fld id="{E09AB3BF-787C-4EC1-A58D-B64689BEEAC0}"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8F0EAAA-5C9D-4B13-8F75-D687F37754D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2E1FF2-EAA9-46A8-AEC4-D7D31A886C2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2F4B7B-B000-4F4B-9A91-F2AD4D77A84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2B23A6-D8B9-460D-8839-D9C04B62446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581E62-690D-413C-9DFE-F482594313F6}"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C5F0F99-0C6D-4B8D-BCA9-69A1CB1534DC}"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81EDAD-93D6-498A-9892-B8789CAD77E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FBB3F4D3-875A-4E9D-BC5E-CF80093149D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001EF582-B5ED-4661-96D2-6A766A6C268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752151F1-0DDE-404D-88F2-F1ECBF9D7AA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effectLst/>
              </a:defRPr>
            </a:lvl1pPr>
          </a:lstStyle>
          <a:p>
            <a:pPr>
              <a:defRPr/>
            </a:pPr>
            <a:fld id="{7152DD17-0154-4098-855C-95AD2D770E7B}"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fld id="{AEBD589C-67C7-40E8-B642-BCD430D5D60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87735B71-6133-461E-B47C-A82E866D466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p>
        </p:txBody>
      </p:sp>
      <p:sp>
        <p:nvSpPr>
          <p:cNvPr id="3" name="Rectangle 18"/>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effectLst/>
              </a:defRPr>
            </a:lvl1pPr>
          </a:lstStyle>
          <a:p>
            <a:pPr>
              <a:defRPr/>
            </a:pPr>
            <a:fld id="{A21C1FA0-A948-4963-8AE4-337E0F0EAFA2}"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16 w 5184"/>
                <a:gd name="T3" fmla="*/ 3159 h 3159"/>
                <a:gd name="T4" fmla="*/ 5216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60 w 556"/>
                <a:gd name="T5" fmla="*/ 3159 h 3159"/>
                <a:gd name="T6" fmla="*/ 56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37" name="Freeform 8"/>
              <p:cNvSpPr>
                <a:spLocks/>
              </p:cNvSpPr>
              <p:nvPr/>
            </p:nvSpPr>
            <p:spPr bwMode="ltGray">
              <a:xfrm>
                <a:off x="1019" y="1155"/>
                <a:ext cx="4739" cy="12"/>
              </a:xfrm>
              <a:custGeom>
                <a:avLst/>
                <a:gdLst>
                  <a:gd name="T0" fmla="*/ 4754 w 4724"/>
                  <a:gd name="T1" fmla="*/ 0 h 12"/>
                  <a:gd name="T2" fmla="*/ 0 w 4724"/>
                  <a:gd name="T3" fmla="*/ 0 h 12"/>
                  <a:gd name="T4" fmla="*/ 0 w 4724"/>
                  <a:gd name="T5" fmla="*/ 12 h 12"/>
                  <a:gd name="T6" fmla="*/ 4754 w 4724"/>
                  <a:gd name="T7" fmla="*/ 12 h 12"/>
                  <a:gd name="T8" fmla="*/ 4754 w 4724"/>
                  <a:gd name="T9" fmla="*/ 0 h 12"/>
                  <a:gd name="T10" fmla="*/ 475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491 w 251"/>
                  <a:gd name="T5" fmla="*/ 12 h 12"/>
                  <a:gd name="T6" fmla="*/ 49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p>
            </p:txBody>
          </p:sp>
          <p:sp>
            <p:nvSpPr>
              <p:cNvPr id="1042" name="Freeform 13"/>
              <p:cNvSpPr>
                <a:spLocks/>
              </p:cNvSpPr>
              <p:nvPr/>
            </p:nvSpPr>
            <p:spPr bwMode="ltGray">
              <a:xfrm>
                <a:off x="767" y="1155"/>
                <a:ext cx="252" cy="12"/>
              </a:xfrm>
              <a:custGeom>
                <a:avLst/>
                <a:gdLst>
                  <a:gd name="T0" fmla="*/ 253 w 251"/>
                  <a:gd name="T1" fmla="*/ 0 h 12"/>
                  <a:gd name="T2" fmla="*/ 0 w 251"/>
                  <a:gd name="T3" fmla="*/ 0 h 12"/>
                  <a:gd name="T4" fmla="*/ 0 w 251"/>
                  <a:gd name="T5" fmla="*/ 12 h 12"/>
                  <a:gd name="T6" fmla="*/ 253 w 251"/>
                  <a:gd name="T7" fmla="*/ 12 h 12"/>
                  <a:gd name="T8" fmla="*/ 253 w 251"/>
                  <a:gd name="T9" fmla="*/ 0 h 12"/>
                  <a:gd name="T10" fmla="*/ 25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p>
            </p:txBody>
          </p:sp>
        </p:grpSp>
      </p:grpSp>
      <p:sp>
        <p:nvSpPr>
          <p:cNvPr id="207887" name="Rectangle 15"/>
          <p:cNvSpPr>
            <a:spLocks noGrp="1" noChangeArrowheads="1"/>
          </p:cNvSpPr>
          <p:nvPr>
            <p:ph type="title"/>
          </p:nvPr>
        </p:nvSpPr>
        <p:spPr bwMode="auto">
          <a:xfrm>
            <a:off x="7620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7888" name="Rectangle 16"/>
          <p:cNvSpPr>
            <a:spLocks noGrp="1" noChangeArrowheads="1"/>
          </p:cNvSpPr>
          <p:nvPr>
            <p:ph type="body" idx="1"/>
          </p:nvPr>
        </p:nvSpPr>
        <p:spPr bwMode="auto">
          <a:xfrm>
            <a:off x="7620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7889" name="Rectangle 17"/>
          <p:cNvSpPr>
            <a:spLocks noGrp="1" noChangeArrowheads="1"/>
          </p:cNvSpPr>
          <p:nvPr>
            <p:ph type="dt" sz="half" idx="2"/>
          </p:nvPr>
        </p:nvSpPr>
        <p:spPr bwMode="auto">
          <a:xfrm>
            <a:off x="7620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chemeClr val="tx1"/>
                </a:solidFill>
                <a:effectLst>
                  <a:outerShdw blurRad="38100" dist="38100" dir="2700000" algn="tl">
                    <a:srgbClr val="000000"/>
                  </a:outerShdw>
                </a:effectLst>
                <a:cs typeface="Arial" charset="0"/>
              </a:defRPr>
            </a:lvl1pPr>
          </a:lstStyle>
          <a:p>
            <a:pPr>
              <a:defRPr/>
            </a:pPr>
            <a:endParaRPr lang="en-US"/>
          </a:p>
        </p:txBody>
      </p:sp>
      <p:sp>
        <p:nvSpPr>
          <p:cNvPr id="207890" name="Rectangle 1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chemeClr val="tx1"/>
                </a:solidFill>
                <a:effectLst>
                  <a:outerShdw blurRad="38100" dist="38100" dir="2700000" algn="tl">
                    <a:srgbClr val="000000"/>
                  </a:outerShdw>
                </a:effectLst>
                <a:cs typeface="Arial" charset="0"/>
              </a:defRPr>
            </a:lvl1pPr>
          </a:lstStyle>
          <a:p>
            <a:pPr>
              <a:defRPr/>
            </a:pPr>
            <a:endParaRPr lang="en-US"/>
          </a:p>
        </p:txBody>
      </p:sp>
      <p:sp>
        <p:nvSpPr>
          <p:cNvPr id="207891" name="Rectangle 19"/>
          <p:cNvSpPr>
            <a:spLocks noGrp="1" noChangeArrowheads="1"/>
          </p:cNvSpPr>
          <p:nvPr>
            <p:ph type="sldNum" sz="quarter" idx="4"/>
          </p:nvPr>
        </p:nvSpPr>
        <p:spPr bwMode="auto">
          <a:xfrm>
            <a:off x="6400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chemeClr val="tx1"/>
                </a:solidFill>
                <a:effectLst>
                  <a:outerShdw blurRad="38100" dist="38100" dir="2700000" algn="tl">
                    <a:srgbClr val="000000"/>
                  </a:outerShdw>
                </a:effectLst>
                <a:cs typeface="Arial" charset="0"/>
              </a:defRPr>
            </a:lvl1pPr>
          </a:lstStyle>
          <a:p>
            <a:pPr>
              <a:defRPr/>
            </a:pPr>
            <a:fld id="{C8518D48-CD6C-487D-A8BB-F56395380B42}"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5087" r:id="rId1"/>
    <p:sldLayoutId id="2147485062" r:id="rId2"/>
    <p:sldLayoutId id="2147485063" r:id="rId3"/>
    <p:sldLayoutId id="2147485064" r:id="rId4"/>
    <p:sldLayoutId id="2147485065" r:id="rId5"/>
    <p:sldLayoutId id="2147485066" r:id="rId6"/>
    <p:sldLayoutId id="2147485067" r:id="rId7"/>
    <p:sldLayoutId id="2147485068" r:id="rId8"/>
    <p:sldLayoutId id="2147485069" r:id="rId9"/>
    <p:sldLayoutId id="2147485070" r:id="rId10"/>
    <p:sldLayoutId id="2147485071" r:id="rId11"/>
    <p:sldLayoutId id="2147485072" r:id="rId12"/>
    <p:sldLayoutId id="2147485073" r:id="rId13"/>
  </p:sldLayoutIdLst>
  <p:hf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3ED3D67-09F6-4826-88AD-08498B382F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074" r:id="rId1"/>
    <p:sldLayoutId id="2147485075" r:id="rId2"/>
    <p:sldLayoutId id="2147485076" r:id="rId3"/>
    <p:sldLayoutId id="2147485077" r:id="rId4"/>
    <p:sldLayoutId id="2147485078" r:id="rId5"/>
    <p:sldLayoutId id="2147485079" r:id="rId6"/>
    <p:sldLayoutId id="2147485080" r:id="rId7"/>
    <p:sldLayoutId id="2147485081" r:id="rId8"/>
    <p:sldLayoutId id="2147485082" r:id="rId9"/>
    <p:sldLayoutId id="2147485083" r:id="rId10"/>
    <p:sldLayoutId id="2147485084" r:id="rId11"/>
    <p:sldLayoutId id="2147485085" r:id="rId12"/>
    <p:sldLayoutId id="2147485086"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0.wmf"/></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1"/>
          <p:cNvSpPr>
            <a:spLocks noChangeArrowheads="1"/>
          </p:cNvSpPr>
          <p:nvPr/>
        </p:nvSpPr>
        <p:spPr bwMode="auto">
          <a:xfrm>
            <a:off x="4479925" y="44450"/>
            <a:ext cx="184150" cy="368300"/>
          </a:xfrm>
          <a:prstGeom prst="rect">
            <a:avLst/>
          </a:prstGeom>
          <a:noFill/>
          <a:ln w="9525">
            <a:noFill/>
            <a:miter lim="800000"/>
            <a:headEnd/>
            <a:tailEnd/>
          </a:ln>
        </p:spPr>
        <p:txBody>
          <a:bodyPr wrap="none" anchor="ctr">
            <a:spAutoFit/>
          </a:bodyPr>
          <a:lstStyle/>
          <a:p>
            <a:pPr algn="ctr"/>
            <a:endParaRPr lang="en-US" dirty="0"/>
          </a:p>
        </p:txBody>
      </p:sp>
      <p:sp>
        <p:nvSpPr>
          <p:cNvPr id="4102" name="Rectangle 22"/>
          <p:cNvSpPr>
            <a:spLocks noChangeArrowheads="1"/>
          </p:cNvSpPr>
          <p:nvPr/>
        </p:nvSpPr>
        <p:spPr bwMode="auto">
          <a:xfrm>
            <a:off x="4479925" y="361950"/>
            <a:ext cx="184150" cy="647700"/>
          </a:xfrm>
          <a:prstGeom prst="rect">
            <a:avLst/>
          </a:prstGeom>
          <a:noFill/>
          <a:ln w="9525">
            <a:noFill/>
            <a:miter lim="800000"/>
            <a:headEnd/>
            <a:tailEnd/>
          </a:ln>
        </p:spPr>
        <p:txBody>
          <a:bodyPr wrap="none" anchor="ctr">
            <a:spAutoFit/>
          </a:bodyPr>
          <a:lstStyle/>
          <a:p>
            <a:pPr algn="ctr" eaLnBrk="0" hangingPunct="0"/>
            <a:r>
              <a:rPr lang="en-US" dirty="0"/>
              <a:t/>
            </a:r>
            <a:br>
              <a:rPr lang="en-US" dirty="0"/>
            </a:br>
            <a:endParaRPr lang="en-US" dirty="0"/>
          </a:p>
        </p:txBody>
      </p:sp>
      <p:sp>
        <p:nvSpPr>
          <p:cNvPr id="22" name="TextBox 21"/>
          <p:cNvSpPr txBox="1"/>
          <p:nvPr/>
        </p:nvSpPr>
        <p:spPr>
          <a:xfrm>
            <a:off x="421137" y="4343400"/>
            <a:ext cx="8305800" cy="1421928"/>
          </a:xfrm>
          <a:prstGeom prst="rect">
            <a:avLst/>
          </a:prstGeom>
          <a:noFill/>
        </p:spPr>
        <p:txBody>
          <a:bodyPr wrap="square">
            <a:spAutoFit/>
          </a:bodyPr>
          <a:lstStyle/>
          <a:p>
            <a:pPr algn="ctr">
              <a:lnSpc>
                <a:spcPct val="120000"/>
              </a:lnSpc>
              <a:defRPr/>
            </a:pPr>
            <a:r>
              <a:rPr lang="en-US" sz="3600" b="1" dirty="0" smtClean="0">
                <a:solidFill>
                  <a:srgbClr val="2A8F1E"/>
                </a:solidFill>
              </a:rPr>
              <a:t>Protocol Training Module</a:t>
            </a:r>
            <a:r>
              <a:rPr lang="en-US" sz="3600" b="1" dirty="0">
                <a:solidFill>
                  <a:schemeClr val="tx2">
                    <a:lumMod val="50000"/>
                  </a:schemeClr>
                </a:solidFill>
              </a:rPr>
              <a:t/>
            </a:r>
            <a:br>
              <a:rPr lang="en-US" sz="3600" b="1" dirty="0">
                <a:solidFill>
                  <a:schemeClr val="tx2">
                    <a:lumMod val="50000"/>
                  </a:schemeClr>
                </a:solidFill>
              </a:rPr>
            </a:br>
            <a:endParaRPr lang="en-US" sz="3600" b="1" dirty="0">
              <a:solidFill>
                <a:srgbClr val="43B206"/>
              </a:solidFill>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1</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168" y="1321899"/>
            <a:ext cx="5269813" cy="2538429"/>
          </a:xfrm>
          <a:prstGeom prst="rect">
            <a:avLst/>
          </a:prstGeom>
        </p:spPr>
      </p:pic>
    </p:spTree>
    <p:extLst>
      <p:ext uri="{BB962C8B-B14F-4D97-AF65-F5344CB8AC3E}">
        <p14:creationId xmlns:p14="http://schemas.microsoft.com/office/powerpoint/2010/main" val="1292463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543800" cy="1295400"/>
          </a:xfrm>
        </p:spPr>
        <p:txBody>
          <a:bodyPr/>
          <a:lstStyle/>
          <a:p>
            <a:pPr algn="ctr">
              <a:defRPr/>
            </a:pPr>
            <a:r>
              <a:rPr lang="en-US" dirty="0" smtClean="0">
                <a:solidFill>
                  <a:srgbClr val="2A8F1E"/>
                </a:solidFill>
                <a:effectLst/>
              </a:rPr>
              <a:t>Patient Informational Handouts</a:t>
            </a:r>
            <a:endParaRPr lang="en-US" dirty="0">
              <a:solidFill>
                <a:srgbClr val="2A8F1E"/>
              </a:solidFill>
            </a:endParaRPr>
          </a:p>
        </p:txBody>
      </p:sp>
      <p:sp>
        <p:nvSpPr>
          <p:cNvPr id="11267" name="Content Placeholder 2"/>
          <p:cNvSpPr>
            <a:spLocks noGrp="1"/>
          </p:cNvSpPr>
          <p:nvPr>
            <p:ph idx="1"/>
          </p:nvPr>
        </p:nvSpPr>
        <p:spPr>
          <a:xfrm>
            <a:off x="533400" y="1600200"/>
            <a:ext cx="8229600" cy="4800600"/>
          </a:xfrm>
        </p:spPr>
        <p:txBody>
          <a:bodyPr/>
          <a:lstStyle/>
          <a:p>
            <a:pPr>
              <a:spcBef>
                <a:spcPts val="200"/>
              </a:spcBef>
              <a:buClr>
                <a:srgbClr val="2A8F1E"/>
              </a:buClr>
              <a:buFont typeface="Wingdings" pitchFamily="2" charset="2"/>
              <a:buNone/>
              <a:defRPr/>
            </a:pPr>
            <a:endParaRPr lang="en-US" sz="1000" dirty="0" smtClean="0">
              <a:effectLst/>
            </a:endParaRPr>
          </a:p>
          <a:p>
            <a:pPr>
              <a:spcBef>
                <a:spcPts val="200"/>
              </a:spcBef>
              <a:buClr>
                <a:srgbClr val="2A8F1E"/>
              </a:buClr>
              <a:defRPr/>
            </a:pPr>
            <a:r>
              <a:rPr lang="en-US" sz="2000" dirty="0" smtClean="0">
                <a:effectLst/>
              </a:rPr>
              <a:t>One-page CHG bathing and showering informational handouts are available for patients</a:t>
            </a:r>
            <a:endParaRPr lang="en-US" sz="1600" dirty="0">
              <a:effectLst/>
            </a:endParaRPr>
          </a:p>
          <a:p>
            <a:pPr>
              <a:spcBef>
                <a:spcPts val="200"/>
              </a:spcBef>
              <a:buClr>
                <a:srgbClr val="2A8F1E"/>
              </a:buClr>
              <a:defRPr/>
            </a:pPr>
            <a:r>
              <a:rPr lang="en-US" sz="2000" dirty="0" smtClean="0">
                <a:effectLst/>
              </a:rPr>
              <a:t>Providing patients with handout prior to bathing will save time (but should not replace verbal instructions)</a:t>
            </a:r>
          </a:p>
        </p:txBody>
      </p:sp>
      <p:sp>
        <p:nvSpPr>
          <p:cNvPr id="3" name="Slide Number Placeholder 2"/>
          <p:cNvSpPr>
            <a:spLocks noGrp="1"/>
          </p:cNvSpPr>
          <p:nvPr>
            <p:ph type="sldNum" sz="quarter" idx="12"/>
          </p:nvPr>
        </p:nvSpPr>
        <p:spPr/>
        <p:txBody>
          <a:bodyPr/>
          <a:lstStyle/>
          <a:p>
            <a:pPr>
              <a:defRPr/>
            </a:pPr>
            <a:fld id="{E09AB3BF-787C-4EC1-A58D-B64689BEEAC0}" type="slidenum">
              <a:rPr lang="en-US" smtClean="0"/>
              <a:pPr>
                <a:defRPr/>
              </a:pPr>
              <a:t>10</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048000"/>
            <a:ext cx="2697795" cy="35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3325931"/>
            <a:ext cx="3844925" cy="294473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3728385"/>
            <a:ext cx="3667125" cy="2820214"/>
          </a:xfrm>
          <a:prstGeom prst="rect">
            <a:avLst/>
          </a:prstGeom>
        </p:spPr>
      </p:pic>
    </p:spTree>
    <p:extLst>
      <p:ext uri="{BB962C8B-B14F-4D97-AF65-F5344CB8AC3E}">
        <p14:creationId xmlns:p14="http://schemas.microsoft.com/office/powerpoint/2010/main" val="1819489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7"/>
          <p:cNvSpPr txBox="1">
            <a:spLocks noChangeArrowheads="1"/>
          </p:cNvSpPr>
          <p:nvPr/>
        </p:nvSpPr>
        <p:spPr bwMode="auto">
          <a:xfrm>
            <a:off x="250135" y="831320"/>
            <a:ext cx="8839200" cy="2544286"/>
          </a:xfrm>
          <a:prstGeom prst="rect">
            <a:avLst/>
          </a:prstGeom>
          <a:noFill/>
          <a:ln w="9525">
            <a:noFill/>
            <a:miter lim="800000"/>
            <a:headEnd/>
            <a:tailEnd/>
          </a:ln>
        </p:spPr>
        <p:txBody>
          <a:bodyPr wrap="square">
            <a:spAutoFit/>
          </a:bodyPr>
          <a:lstStyle/>
          <a:p>
            <a:pPr>
              <a:spcBef>
                <a:spcPts val="400"/>
              </a:spcBef>
              <a:spcAft>
                <a:spcPts val="400"/>
              </a:spcAft>
              <a:buClr>
                <a:srgbClr val="2A8F1E"/>
              </a:buClr>
              <a:buSzPct val="130000"/>
            </a:pPr>
            <a:r>
              <a:rPr lang="en-US" dirty="0" smtClean="0">
                <a:solidFill>
                  <a:schemeClr val="tx1"/>
                </a:solidFill>
              </a:rPr>
              <a:t>For patients who need a bed bath:</a:t>
            </a:r>
          </a:p>
          <a:p>
            <a:pPr marL="798513" lvl="1" indent="-341313">
              <a:spcBef>
                <a:spcPts val="400"/>
              </a:spcBef>
              <a:spcAft>
                <a:spcPts val="400"/>
              </a:spcAft>
              <a:buClr>
                <a:srgbClr val="2A8F1E"/>
              </a:buClr>
              <a:buSzPct val="130000"/>
              <a:buFont typeface="Wingdings" pitchFamily="2" charset="2"/>
              <a:buChar char="§"/>
            </a:pPr>
            <a:r>
              <a:rPr lang="en-US" dirty="0" smtClean="0">
                <a:solidFill>
                  <a:schemeClr val="tx1"/>
                </a:solidFill>
              </a:rPr>
              <a:t>Use </a:t>
            </a:r>
            <a:r>
              <a:rPr lang="en-US" dirty="0">
                <a:solidFill>
                  <a:schemeClr val="tx1"/>
                </a:solidFill>
              </a:rPr>
              <a:t>CHG </a:t>
            </a:r>
            <a:r>
              <a:rPr lang="en-US" dirty="0" smtClean="0">
                <a:solidFill>
                  <a:schemeClr val="tx1"/>
                </a:solidFill>
              </a:rPr>
              <a:t>cloths* </a:t>
            </a:r>
            <a:r>
              <a:rPr lang="en-US" dirty="0">
                <a:solidFill>
                  <a:schemeClr val="tx1"/>
                </a:solidFill>
              </a:rPr>
              <a:t>for </a:t>
            </a:r>
            <a:r>
              <a:rPr lang="en-US" dirty="0" smtClean="0">
                <a:solidFill>
                  <a:schemeClr val="tx1"/>
                </a:solidFill>
              </a:rPr>
              <a:t>all bathing needs</a:t>
            </a:r>
            <a:endParaRPr lang="en-US" b="1" dirty="0">
              <a:solidFill>
                <a:srgbClr val="FF0000"/>
              </a:solidFill>
            </a:endParaRPr>
          </a:p>
          <a:p>
            <a:pPr marL="798513" lvl="1" indent="-341313">
              <a:spcBef>
                <a:spcPts val="400"/>
              </a:spcBef>
              <a:spcAft>
                <a:spcPts val="400"/>
              </a:spcAft>
              <a:buClr>
                <a:srgbClr val="2A8F1E"/>
              </a:buClr>
              <a:buSzPct val="130000"/>
              <a:buFont typeface="Wingdings" pitchFamily="2" charset="2"/>
              <a:buChar char="§"/>
            </a:pPr>
            <a:r>
              <a:rPr lang="en-US" dirty="0">
                <a:solidFill>
                  <a:schemeClr val="tx1"/>
                </a:solidFill>
              </a:rPr>
              <a:t>Bathe with CHG cloths for </a:t>
            </a:r>
            <a:r>
              <a:rPr lang="en-US" b="1" dirty="0">
                <a:solidFill>
                  <a:srgbClr val="2A8F1E"/>
                </a:solidFill>
              </a:rPr>
              <a:t>entire </a:t>
            </a:r>
            <a:r>
              <a:rPr lang="en-US" b="1" dirty="0" smtClean="0">
                <a:solidFill>
                  <a:srgbClr val="2A8F1E"/>
                </a:solidFill>
              </a:rPr>
              <a:t>hospital stay</a:t>
            </a:r>
            <a:endParaRPr lang="en-US" dirty="0">
              <a:solidFill>
                <a:srgbClr val="2A8F1E"/>
              </a:solidFill>
            </a:endParaRPr>
          </a:p>
          <a:p>
            <a:pPr marL="798513" lvl="1" indent="-341313">
              <a:spcBef>
                <a:spcPts val="400"/>
              </a:spcBef>
              <a:spcAft>
                <a:spcPts val="400"/>
              </a:spcAft>
              <a:buClr>
                <a:srgbClr val="2A8F1E"/>
              </a:buClr>
              <a:buSzPct val="130000"/>
              <a:buFont typeface="Wingdings" pitchFamily="2" charset="2"/>
              <a:buChar char="§"/>
            </a:pPr>
            <a:r>
              <a:rPr lang="en-US" dirty="0" smtClean="0">
                <a:solidFill>
                  <a:schemeClr val="tx1"/>
                </a:solidFill>
              </a:rPr>
              <a:t>Use all 6 CHG cloths provided (3 packets of 2 </a:t>
            </a:r>
            <a:r>
              <a:rPr lang="en-US" dirty="0">
                <a:solidFill>
                  <a:schemeClr val="tx1"/>
                </a:solidFill>
              </a:rPr>
              <a:t>cloths </a:t>
            </a:r>
            <a:r>
              <a:rPr lang="en-US" dirty="0" smtClean="0">
                <a:solidFill>
                  <a:schemeClr val="tx1"/>
                </a:solidFill>
              </a:rPr>
              <a:t>each)</a:t>
            </a:r>
            <a:endParaRPr lang="en-US" dirty="0">
              <a:solidFill>
                <a:schemeClr val="tx1"/>
              </a:solidFill>
            </a:endParaRPr>
          </a:p>
          <a:p>
            <a:pPr marL="798513" lvl="1" indent="-341313">
              <a:spcBef>
                <a:spcPts val="400"/>
              </a:spcBef>
              <a:spcAft>
                <a:spcPts val="400"/>
              </a:spcAft>
              <a:buClr>
                <a:srgbClr val="2A8F1E"/>
              </a:buClr>
              <a:buSzPct val="130000"/>
              <a:buFont typeface="Wingdings" pitchFamily="2" charset="2"/>
              <a:buChar char="§"/>
            </a:pPr>
            <a:r>
              <a:rPr lang="en-US" dirty="0">
                <a:solidFill>
                  <a:schemeClr val="tx1"/>
                </a:solidFill>
              </a:rPr>
              <a:t>Obtain cloths from </a:t>
            </a:r>
            <a:r>
              <a:rPr lang="en-US" dirty="0" smtClean="0">
                <a:solidFill>
                  <a:schemeClr val="tx1"/>
                </a:solidFill>
              </a:rPr>
              <a:t>warmer </a:t>
            </a:r>
          </a:p>
          <a:p>
            <a:pPr marL="798513" lvl="1" indent="-341313">
              <a:spcBef>
                <a:spcPts val="400"/>
              </a:spcBef>
              <a:spcAft>
                <a:spcPts val="400"/>
              </a:spcAft>
              <a:buClr>
                <a:srgbClr val="2A8F1E"/>
              </a:buClr>
              <a:buSzPct val="130000"/>
              <a:buFont typeface="Wingdings" pitchFamily="2" charset="2"/>
              <a:buChar char="§"/>
            </a:pPr>
            <a:r>
              <a:rPr lang="en-US" dirty="0" smtClean="0">
                <a:solidFill>
                  <a:schemeClr val="tx1"/>
                </a:solidFill>
              </a:rPr>
              <a:t>Cloths are hard to open from the ends. Open </a:t>
            </a:r>
            <a:r>
              <a:rPr lang="en-US" dirty="0">
                <a:solidFill>
                  <a:schemeClr val="tx1"/>
                </a:solidFill>
              </a:rPr>
              <a:t>pack at notch located on the </a:t>
            </a:r>
            <a:r>
              <a:rPr lang="en-US" dirty="0" smtClean="0">
                <a:solidFill>
                  <a:schemeClr val="tx1"/>
                </a:solidFill>
              </a:rPr>
              <a:t>back. </a:t>
            </a:r>
            <a:endParaRPr lang="en-US" dirty="0">
              <a:solidFill>
                <a:schemeClr val="tx1"/>
              </a:solidFill>
            </a:endParaRPr>
          </a:p>
        </p:txBody>
      </p:sp>
      <p:sp>
        <p:nvSpPr>
          <p:cNvPr id="10" name="Title 1"/>
          <p:cNvSpPr txBox="1">
            <a:spLocks/>
          </p:cNvSpPr>
          <p:nvPr/>
        </p:nvSpPr>
        <p:spPr bwMode="auto">
          <a:xfrm>
            <a:off x="266700" y="113546"/>
            <a:ext cx="8610600" cy="1000104"/>
          </a:xfrm>
          <a:prstGeom prst="rect">
            <a:avLst/>
          </a:prstGeom>
          <a:noFill/>
          <a:ln w="9525">
            <a:noFill/>
            <a:miter lim="800000"/>
            <a:headEnd/>
            <a:tailEnd/>
          </a:ln>
          <a:effectLst/>
        </p:spPr>
        <p:txBody>
          <a:bodyPr/>
          <a:lstStyle/>
          <a:p>
            <a:pPr algn="ctr">
              <a:spcAft>
                <a:spcPts val="1000"/>
              </a:spcAft>
              <a:defRPr/>
            </a:pPr>
            <a:endParaRPr lang="en-US" sz="4000" b="1" dirty="0">
              <a:ln w="10541" cmpd="sng">
                <a:solidFill>
                  <a:schemeClr val="accent1">
                    <a:shade val="88000"/>
                    <a:satMod val="110000"/>
                  </a:schemeClr>
                </a:solidFill>
                <a:prstDash val="solid"/>
              </a:ln>
              <a:solidFill>
                <a:srgbClr val="006496"/>
              </a:solidFill>
            </a:endParaRPr>
          </a:p>
        </p:txBody>
      </p:sp>
      <p:sp>
        <p:nvSpPr>
          <p:cNvPr id="11" name="Title 4"/>
          <p:cNvSpPr txBox="1">
            <a:spLocks/>
          </p:cNvSpPr>
          <p:nvPr/>
        </p:nvSpPr>
        <p:spPr bwMode="auto">
          <a:xfrm>
            <a:off x="914400" y="152400"/>
            <a:ext cx="7315200" cy="677108"/>
          </a:xfrm>
          <a:prstGeom prst="rect">
            <a:avLst/>
          </a:prstGeom>
          <a:noFill/>
          <a:ln w="9525">
            <a:noFill/>
            <a:miter lim="800000"/>
            <a:headEnd/>
            <a:tailEnd/>
          </a:ln>
          <a:effectLst/>
        </p:spPr>
        <p:txBody>
          <a:bodyPr>
            <a:spAutoFit/>
          </a:bodyPr>
          <a:lstStyle/>
          <a:p>
            <a:pPr algn="ctr" eaLnBrk="0" hangingPunct="0">
              <a:defRPr/>
            </a:pPr>
            <a:r>
              <a:rPr lang="en-US" sz="3800" b="1" kern="0" dirty="0">
                <a:solidFill>
                  <a:srgbClr val="2A8F1E"/>
                </a:solidFill>
                <a:latin typeface="+mj-lt"/>
                <a:ea typeface="+mj-ea"/>
                <a:cs typeface="+mj-cs"/>
              </a:rPr>
              <a:t>CHG Cloth </a:t>
            </a:r>
            <a:r>
              <a:rPr lang="en-US" sz="3800" b="1" kern="0" dirty="0" smtClean="0">
                <a:solidFill>
                  <a:srgbClr val="2A8F1E"/>
                </a:solidFill>
                <a:latin typeface="+mj-lt"/>
                <a:ea typeface="+mj-ea"/>
                <a:cs typeface="+mj-cs"/>
              </a:rPr>
              <a:t>Bathing</a:t>
            </a:r>
            <a:endParaRPr lang="en-US" sz="3800" b="1" kern="0" dirty="0">
              <a:solidFill>
                <a:srgbClr val="2A8F1E"/>
              </a:solidFill>
              <a:effectLst>
                <a:outerShdw blurRad="38100" dist="38100" dir="2700000" algn="tl">
                  <a:srgbClr val="000000"/>
                </a:outerShdw>
              </a:effectLst>
              <a:latin typeface="+mj-lt"/>
              <a:ea typeface="+mj-ea"/>
              <a:cs typeface="+mj-cs"/>
            </a:endParaRPr>
          </a:p>
        </p:txBody>
      </p:sp>
      <p:sp>
        <p:nvSpPr>
          <p:cNvPr id="2" name="Slide Number Placeholder 1"/>
          <p:cNvSpPr>
            <a:spLocks noGrp="1"/>
          </p:cNvSpPr>
          <p:nvPr>
            <p:ph type="sldNum" sz="quarter" idx="12"/>
          </p:nvPr>
        </p:nvSpPr>
        <p:spPr/>
        <p:txBody>
          <a:bodyPr/>
          <a:lstStyle/>
          <a:p>
            <a:pPr>
              <a:defRPr/>
            </a:pPr>
            <a:fld id="{88A2A72D-5A0C-40A0-A563-623157045F88}" type="slidenum">
              <a:rPr lang="en-US" smtClean="0"/>
              <a:pPr>
                <a:defRPr/>
              </a:pPr>
              <a:t>11</a:t>
            </a:fld>
            <a:endParaRPr lang="en-US" dirty="0"/>
          </a:p>
        </p:txBody>
      </p:sp>
      <p:sp>
        <p:nvSpPr>
          <p:cNvPr id="3" name="TextBox 2"/>
          <p:cNvSpPr txBox="1"/>
          <p:nvPr/>
        </p:nvSpPr>
        <p:spPr>
          <a:xfrm>
            <a:off x="340409" y="5851744"/>
            <a:ext cx="8803591" cy="861774"/>
          </a:xfrm>
          <a:prstGeom prst="rect">
            <a:avLst/>
          </a:prstGeom>
          <a:noFill/>
        </p:spPr>
        <p:txBody>
          <a:bodyPr wrap="square" rtlCol="0">
            <a:spAutoFit/>
          </a:bodyPr>
          <a:lstStyle/>
          <a:p>
            <a:r>
              <a:rPr lang="en-US" sz="1600" dirty="0">
                <a:solidFill>
                  <a:schemeClr val="tx1"/>
                </a:solidFill>
                <a:latin typeface="Calibri" panose="020F0502020204030204" pitchFamily="34" charset="0"/>
              </a:rPr>
              <a:t>*The use of trade names is for identification only and does not imply endorsement by the Department of Health and Human Services or the Centers for Disease Control and Prevention.</a:t>
            </a:r>
          </a:p>
          <a:p>
            <a:endParaRPr lang="en-US" dirty="0"/>
          </a:p>
        </p:txBody>
      </p:sp>
      <p:grpSp>
        <p:nvGrpSpPr>
          <p:cNvPr id="12" name="Group 11"/>
          <p:cNvGrpSpPr/>
          <p:nvPr/>
        </p:nvGrpSpPr>
        <p:grpSpPr>
          <a:xfrm>
            <a:off x="1133474" y="3287713"/>
            <a:ext cx="6720926" cy="2579687"/>
            <a:chOff x="1133474" y="3402250"/>
            <a:chExt cx="6720926" cy="2579687"/>
          </a:xfrm>
        </p:grpSpPr>
        <p:pic>
          <p:nvPicPr>
            <p:cNvPr id="13" name="Picture 7" descr="Pulling at Tear Notch.JPG"/>
            <p:cNvPicPr>
              <a:picLocks noChangeAspect="1"/>
            </p:cNvPicPr>
            <p:nvPr/>
          </p:nvPicPr>
          <p:blipFill>
            <a:blip r:embed="rId3" cstate="print"/>
            <a:srcRect/>
            <a:stretch>
              <a:fillRect/>
            </a:stretch>
          </p:blipFill>
          <p:spPr bwMode="auto">
            <a:xfrm>
              <a:off x="6050990" y="3429216"/>
              <a:ext cx="1803410" cy="2404547"/>
            </a:xfrm>
            <a:prstGeom prst="roundRect">
              <a:avLst/>
            </a:prstGeom>
            <a:noFill/>
            <a:ln w="9525">
              <a:noFill/>
              <a:miter lim="800000"/>
              <a:headEnd/>
              <a:tailEnd/>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4789" b="37822"/>
            <a:stretch/>
          </p:blipFill>
          <p:spPr bwMode="auto">
            <a:xfrm>
              <a:off x="2895600" y="3402250"/>
              <a:ext cx="1330325" cy="252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76715" b="37198"/>
            <a:stretch/>
          </p:blipFill>
          <p:spPr bwMode="auto">
            <a:xfrm>
              <a:off x="4419600" y="3402250"/>
              <a:ext cx="1228725" cy="2554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66607" b="36573"/>
            <a:stretch/>
          </p:blipFill>
          <p:spPr bwMode="auto">
            <a:xfrm>
              <a:off x="1133474" y="3402250"/>
              <a:ext cx="1762125" cy="257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Box 12"/>
            <p:cNvSpPr txBox="1"/>
            <p:nvPr/>
          </p:nvSpPr>
          <p:spPr>
            <a:xfrm>
              <a:off x="1719412" y="3844634"/>
              <a:ext cx="833288" cy="57496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ln w="5271" cap="flat" cmpd="sng" algn="ctr">
                    <a:solidFill>
                      <a:srgbClr val="5093CF"/>
                    </a:solidFill>
                    <a:prstDash val="solid"/>
                    <a:round/>
                  </a:ln>
                  <a:gradFill>
                    <a:gsLst>
                      <a:gs pos="0">
                        <a:srgbClr val="BBDAFF"/>
                      </a:gs>
                      <a:gs pos="9000">
                        <a:srgbClr val="98CDFF"/>
                      </a:gs>
                      <a:gs pos="50000">
                        <a:srgbClr val="004BA4"/>
                      </a:gs>
                      <a:gs pos="79000">
                        <a:srgbClr val="98CDFF"/>
                      </a:gs>
                      <a:gs pos="100000">
                        <a:srgbClr val="BBDAFF"/>
                      </a:gs>
                    </a:gsLst>
                    <a:lin ang="5400000" scaled="0"/>
                  </a:gradFill>
                  <a:effectLst/>
                  <a:latin typeface="Times New Roman"/>
                  <a:ea typeface="Calibri"/>
                  <a:cs typeface="Times New Roman"/>
                </a:rPr>
                <a:t>2% CHG Cloths </a:t>
              </a:r>
              <a:endParaRPr lang="en-US" sz="900" dirty="0">
                <a:effectLst/>
                <a:latin typeface="Times New Roman"/>
                <a:ea typeface="Calibri"/>
                <a:cs typeface="Times New Roman"/>
              </a:endParaRPr>
            </a:p>
          </p:txBody>
        </p:sp>
        <p:sp>
          <p:nvSpPr>
            <p:cNvPr id="18" name="Text Box 12"/>
            <p:cNvSpPr txBox="1"/>
            <p:nvPr/>
          </p:nvSpPr>
          <p:spPr>
            <a:xfrm>
              <a:off x="3205312" y="4094623"/>
              <a:ext cx="833288" cy="57496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ln w="5271" cap="flat" cmpd="sng" algn="ctr">
                    <a:solidFill>
                      <a:srgbClr val="5093CF"/>
                    </a:solidFill>
                    <a:prstDash val="solid"/>
                    <a:round/>
                  </a:ln>
                  <a:gradFill>
                    <a:gsLst>
                      <a:gs pos="0">
                        <a:srgbClr val="BBDAFF"/>
                      </a:gs>
                      <a:gs pos="9000">
                        <a:srgbClr val="98CDFF"/>
                      </a:gs>
                      <a:gs pos="50000">
                        <a:srgbClr val="004BA4"/>
                      </a:gs>
                      <a:gs pos="79000">
                        <a:srgbClr val="98CDFF"/>
                      </a:gs>
                      <a:gs pos="100000">
                        <a:srgbClr val="BBDAFF"/>
                      </a:gs>
                    </a:gsLst>
                    <a:lin ang="5400000" scaled="0"/>
                  </a:gradFill>
                  <a:effectLst/>
                  <a:latin typeface="Times New Roman"/>
                  <a:ea typeface="Calibri"/>
                  <a:cs typeface="Times New Roman"/>
                </a:rPr>
                <a:t>2% CHG Cloths </a:t>
              </a:r>
              <a:endParaRPr lang="en-US" sz="1100" dirty="0">
                <a:effectLst/>
                <a:latin typeface="Times New Roman"/>
                <a:ea typeface="Calibri"/>
                <a:cs typeface="Times New Roman"/>
              </a:endParaRPr>
            </a:p>
          </p:txBody>
        </p:sp>
      </p:grpSp>
    </p:spTree>
    <p:extLst>
      <p:ext uri="{BB962C8B-B14F-4D97-AF65-F5344CB8AC3E}">
        <p14:creationId xmlns:p14="http://schemas.microsoft.com/office/powerpoint/2010/main" val="2863829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sz="half" idx="2"/>
          </p:nvPr>
        </p:nvSpPr>
        <p:spPr>
          <a:xfrm>
            <a:off x="228600" y="1660525"/>
            <a:ext cx="8915400" cy="5121275"/>
          </a:xfrm>
        </p:spPr>
        <p:txBody>
          <a:bodyPr>
            <a:normAutofit fontScale="92500" lnSpcReduction="10000"/>
          </a:bodyPr>
          <a:lstStyle/>
          <a:p>
            <a:pPr marL="346075" indent="-346075">
              <a:spcBef>
                <a:spcPts val="200"/>
              </a:spcBef>
              <a:spcAft>
                <a:spcPts val="400"/>
              </a:spcAft>
              <a:buClr>
                <a:srgbClr val="2A8F1E"/>
              </a:buClr>
              <a:buSzPct val="90000"/>
              <a:buFontTx/>
              <a:buAutoNum type="arabicPeriod"/>
              <a:defRPr/>
            </a:pPr>
            <a:r>
              <a:rPr lang="en-US" sz="2000" dirty="0" smtClean="0">
                <a:effectLst/>
                <a:latin typeface="+mj-lt"/>
              </a:rPr>
              <a:t>Warming is for comfort only. CHG works at room temperature.</a:t>
            </a:r>
          </a:p>
          <a:p>
            <a:pPr marL="346075" indent="-346075">
              <a:spcBef>
                <a:spcPts val="200"/>
              </a:spcBef>
              <a:spcAft>
                <a:spcPts val="400"/>
              </a:spcAft>
              <a:buClr>
                <a:srgbClr val="2A8F1E"/>
              </a:buClr>
              <a:buSzPct val="90000"/>
              <a:buFontTx/>
              <a:buAutoNum type="arabicPeriod"/>
              <a:defRPr/>
            </a:pPr>
            <a:r>
              <a:rPr lang="en-US" sz="2000" dirty="0" smtClean="0">
                <a:effectLst/>
                <a:latin typeface="+mj-lt"/>
              </a:rPr>
              <a:t>Place CHG packs in warmer based on number of baths needed</a:t>
            </a:r>
          </a:p>
          <a:p>
            <a:pPr marL="346075" indent="-346075">
              <a:spcBef>
                <a:spcPts val="200"/>
              </a:spcBef>
              <a:spcAft>
                <a:spcPts val="400"/>
              </a:spcAft>
              <a:buClr>
                <a:srgbClr val="2A8F1E"/>
              </a:buClr>
              <a:buSzPct val="90000"/>
              <a:buFontTx/>
              <a:buAutoNum type="arabicPeriod"/>
              <a:defRPr/>
            </a:pPr>
            <a:r>
              <a:rPr lang="en-US" sz="2000" dirty="0" smtClean="0">
                <a:effectLst/>
                <a:latin typeface="+mj-lt"/>
              </a:rPr>
              <a:t>Warmer lights change from “not ready” to “ready” after </a:t>
            </a:r>
            <a:r>
              <a:rPr lang="en-US" sz="2000" b="1" dirty="0" smtClean="0">
                <a:solidFill>
                  <a:srgbClr val="2A8F1E"/>
                </a:solidFill>
                <a:effectLst/>
                <a:latin typeface="+mj-lt"/>
              </a:rPr>
              <a:t>2 hours </a:t>
            </a:r>
          </a:p>
          <a:p>
            <a:pPr marL="346075" indent="-346075">
              <a:spcBef>
                <a:spcPts val="200"/>
              </a:spcBef>
              <a:spcAft>
                <a:spcPts val="400"/>
              </a:spcAft>
              <a:buClr>
                <a:srgbClr val="2A8F1E"/>
              </a:buClr>
              <a:buSzPct val="90000"/>
              <a:buFontTx/>
              <a:buAutoNum type="arabicPeriod"/>
              <a:defRPr/>
            </a:pPr>
            <a:r>
              <a:rPr lang="en-US" sz="2000" dirty="0" smtClean="0">
                <a:effectLst/>
                <a:latin typeface="+mj-lt"/>
              </a:rPr>
              <a:t>If warmer lights show “dispose” (after 84h), remove product and discard</a:t>
            </a:r>
          </a:p>
          <a:p>
            <a:pPr marL="346075" indent="-346075">
              <a:spcBef>
                <a:spcPts val="200"/>
              </a:spcBef>
              <a:spcAft>
                <a:spcPts val="400"/>
              </a:spcAft>
              <a:buClr>
                <a:srgbClr val="2A8F1E"/>
              </a:buClr>
              <a:buSzPct val="90000"/>
              <a:buFontTx/>
              <a:buAutoNum type="arabicPeriod"/>
              <a:defRPr/>
            </a:pPr>
            <a:r>
              <a:rPr lang="en-US" sz="2000" dirty="0" smtClean="0">
                <a:effectLst/>
                <a:latin typeface="+mj-lt"/>
              </a:rPr>
              <a:t>After removing, replace with a new package</a:t>
            </a:r>
          </a:p>
          <a:p>
            <a:pPr marL="346075" indent="-346075">
              <a:spcBef>
                <a:spcPts val="200"/>
              </a:spcBef>
              <a:spcAft>
                <a:spcPts val="400"/>
              </a:spcAft>
              <a:buClr>
                <a:srgbClr val="2A8F1E"/>
              </a:buClr>
              <a:buSzPct val="90000"/>
              <a:buFontTx/>
              <a:buAutoNum type="arabicPeriod"/>
              <a:defRPr/>
            </a:pPr>
            <a:endParaRPr lang="en-US" sz="2000" i="1" dirty="0" smtClean="0">
              <a:solidFill>
                <a:srgbClr val="FF0000"/>
              </a:solidFill>
              <a:effectLst/>
              <a:latin typeface="+mj-lt"/>
            </a:endParaRPr>
          </a:p>
          <a:p>
            <a:pPr marL="0" indent="0">
              <a:spcBef>
                <a:spcPts val="0"/>
              </a:spcBef>
              <a:spcAft>
                <a:spcPts val="0"/>
              </a:spcAft>
              <a:buClr>
                <a:srgbClr val="008BD1"/>
              </a:buClr>
              <a:buFont typeface="Wingdings" pitchFamily="2" charset="2"/>
              <a:buNone/>
              <a:defRPr/>
            </a:pPr>
            <a:endParaRPr lang="en-US" sz="1800" i="1" dirty="0">
              <a:solidFill>
                <a:srgbClr val="FF0000"/>
              </a:solidFill>
              <a:effectLst/>
              <a:latin typeface="+mj-lt"/>
            </a:endParaRPr>
          </a:p>
          <a:p>
            <a:pPr marL="0" indent="0">
              <a:spcBef>
                <a:spcPts val="0"/>
              </a:spcBef>
              <a:spcAft>
                <a:spcPts val="0"/>
              </a:spcAft>
              <a:buClr>
                <a:srgbClr val="008BD1"/>
              </a:buClr>
              <a:buFont typeface="Wingdings" pitchFamily="2" charset="2"/>
              <a:buNone/>
              <a:defRPr/>
            </a:pPr>
            <a:r>
              <a:rPr lang="en-US" sz="1800" i="1" dirty="0" smtClean="0">
                <a:solidFill>
                  <a:srgbClr val="FF0000"/>
                </a:solidFill>
                <a:effectLst/>
                <a:latin typeface="+mj-lt"/>
              </a:rPr>
              <a:t>				   </a:t>
            </a:r>
          </a:p>
          <a:p>
            <a:pPr marL="0" indent="0">
              <a:spcBef>
                <a:spcPts val="0"/>
              </a:spcBef>
              <a:spcAft>
                <a:spcPts val="0"/>
              </a:spcAft>
              <a:buClr>
                <a:srgbClr val="008BD1"/>
              </a:buClr>
              <a:buFont typeface="Wingdings" pitchFamily="2" charset="2"/>
              <a:buNone/>
              <a:defRPr/>
            </a:pPr>
            <a:endParaRPr lang="en-US" sz="1800" i="1" dirty="0">
              <a:solidFill>
                <a:srgbClr val="FF0000"/>
              </a:solidFill>
              <a:effectLst/>
              <a:latin typeface="+mj-lt"/>
            </a:endParaRPr>
          </a:p>
          <a:p>
            <a:pPr marL="0" indent="0">
              <a:spcBef>
                <a:spcPts val="0"/>
              </a:spcBef>
              <a:spcAft>
                <a:spcPts val="0"/>
              </a:spcAft>
              <a:buClr>
                <a:srgbClr val="008BD1"/>
              </a:buClr>
              <a:buFont typeface="Wingdings" pitchFamily="2" charset="2"/>
              <a:buNone/>
              <a:defRPr/>
            </a:pPr>
            <a:endParaRPr lang="en-US" sz="1800" i="1" dirty="0" smtClean="0">
              <a:solidFill>
                <a:srgbClr val="FF0000"/>
              </a:solidFill>
              <a:effectLst/>
              <a:latin typeface="+mj-lt"/>
            </a:endParaRPr>
          </a:p>
          <a:p>
            <a:pPr marL="0" indent="0">
              <a:spcBef>
                <a:spcPts val="0"/>
              </a:spcBef>
              <a:spcAft>
                <a:spcPts val="0"/>
              </a:spcAft>
              <a:buClr>
                <a:srgbClr val="008BD1"/>
              </a:buClr>
              <a:buFont typeface="Wingdings" pitchFamily="2" charset="2"/>
              <a:buNone/>
              <a:defRPr/>
            </a:pPr>
            <a:endParaRPr lang="en-US" sz="1800" i="1" dirty="0">
              <a:solidFill>
                <a:srgbClr val="FF0000"/>
              </a:solidFill>
              <a:effectLst/>
              <a:latin typeface="+mj-lt"/>
            </a:endParaRPr>
          </a:p>
          <a:p>
            <a:pPr marL="0" indent="0">
              <a:spcBef>
                <a:spcPts val="0"/>
              </a:spcBef>
              <a:spcAft>
                <a:spcPts val="0"/>
              </a:spcAft>
              <a:buClr>
                <a:srgbClr val="008BD1"/>
              </a:buClr>
              <a:buFont typeface="Wingdings" pitchFamily="2" charset="2"/>
              <a:buNone/>
              <a:defRPr/>
            </a:pPr>
            <a:endParaRPr lang="en-US" sz="1800" i="1" dirty="0" smtClean="0">
              <a:solidFill>
                <a:srgbClr val="FF0000"/>
              </a:solidFill>
              <a:effectLst/>
              <a:latin typeface="+mj-lt"/>
            </a:endParaRPr>
          </a:p>
          <a:p>
            <a:pPr marL="0" indent="0">
              <a:spcBef>
                <a:spcPts val="0"/>
              </a:spcBef>
              <a:spcAft>
                <a:spcPts val="0"/>
              </a:spcAft>
              <a:buClr>
                <a:srgbClr val="008BD1"/>
              </a:buClr>
              <a:buFont typeface="Wingdings" pitchFamily="2" charset="2"/>
              <a:buNone/>
              <a:defRPr/>
            </a:pPr>
            <a:endParaRPr lang="en-US" sz="1800" i="1" dirty="0" smtClean="0">
              <a:solidFill>
                <a:srgbClr val="FF0000"/>
              </a:solidFill>
              <a:effectLst/>
              <a:latin typeface="+mj-lt"/>
            </a:endParaRPr>
          </a:p>
          <a:p>
            <a:pPr marL="0" indent="0">
              <a:spcBef>
                <a:spcPts val="0"/>
              </a:spcBef>
              <a:spcAft>
                <a:spcPts val="0"/>
              </a:spcAft>
              <a:buClr>
                <a:srgbClr val="008BD1"/>
              </a:buClr>
              <a:buFont typeface="Wingdings" pitchFamily="2" charset="2"/>
              <a:buNone/>
              <a:defRPr/>
            </a:pPr>
            <a:endParaRPr lang="en-US" sz="1800" i="1" dirty="0">
              <a:solidFill>
                <a:srgbClr val="FF0000"/>
              </a:solidFill>
              <a:effectLst/>
              <a:latin typeface="+mj-lt"/>
            </a:endParaRPr>
          </a:p>
          <a:p>
            <a:pPr marL="0" indent="0">
              <a:spcBef>
                <a:spcPts val="0"/>
              </a:spcBef>
              <a:spcAft>
                <a:spcPts val="0"/>
              </a:spcAft>
              <a:buClr>
                <a:srgbClr val="008BD1"/>
              </a:buClr>
              <a:buFont typeface="Wingdings" pitchFamily="2" charset="2"/>
              <a:buNone/>
              <a:defRPr/>
            </a:pPr>
            <a:endParaRPr lang="en-US" sz="1800" i="1" dirty="0" smtClean="0">
              <a:solidFill>
                <a:srgbClr val="FF0000"/>
              </a:solidFill>
              <a:effectLst/>
              <a:latin typeface="+mj-lt"/>
            </a:endParaRPr>
          </a:p>
          <a:p>
            <a:pPr marL="0" indent="0">
              <a:spcBef>
                <a:spcPts val="0"/>
              </a:spcBef>
              <a:spcAft>
                <a:spcPts val="0"/>
              </a:spcAft>
              <a:buClr>
                <a:srgbClr val="008BD1"/>
              </a:buClr>
              <a:buFont typeface="Wingdings" pitchFamily="2" charset="2"/>
              <a:buNone/>
              <a:defRPr/>
            </a:pPr>
            <a:endParaRPr lang="en-US" sz="1000" i="1" dirty="0" smtClean="0">
              <a:solidFill>
                <a:srgbClr val="FF0000"/>
              </a:solidFill>
              <a:effectLst/>
              <a:latin typeface="+mj-lt"/>
            </a:endParaRPr>
          </a:p>
          <a:p>
            <a:pPr marL="0" indent="0">
              <a:spcBef>
                <a:spcPts val="0"/>
              </a:spcBef>
              <a:spcAft>
                <a:spcPts val="0"/>
              </a:spcAft>
              <a:buClr>
                <a:srgbClr val="008BD1"/>
              </a:buClr>
              <a:buFont typeface="Wingdings" pitchFamily="2" charset="2"/>
              <a:buNone/>
              <a:defRPr/>
            </a:pPr>
            <a:r>
              <a:rPr lang="en-US" sz="1800" i="1" dirty="0" smtClean="0">
                <a:solidFill>
                  <a:srgbClr val="FF0000"/>
                </a:solidFill>
                <a:effectLst/>
                <a:latin typeface="+mj-lt"/>
              </a:rPr>
              <a:t/>
            </a:r>
            <a:br>
              <a:rPr lang="en-US" sz="1800" i="1" dirty="0" smtClean="0">
                <a:solidFill>
                  <a:srgbClr val="FF0000"/>
                </a:solidFill>
                <a:effectLst/>
                <a:latin typeface="+mj-lt"/>
              </a:rPr>
            </a:br>
            <a:r>
              <a:rPr lang="en-US" sz="1000" i="1" dirty="0">
                <a:solidFill>
                  <a:srgbClr val="FF0000"/>
                </a:solidFill>
                <a:effectLst/>
                <a:latin typeface="+mj-lt"/>
              </a:rPr>
              <a:t/>
            </a:r>
            <a:br>
              <a:rPr lang="en-US" sz="1000" i="1" dirty="0">
                <a:solidFill>
                  <a:srgbClr val="FF0000"/>
                </a:solidFill>
                <a:effectLst/>
                <a:latin typeface="+mj-lt"/>
              </a:rPr>
            </a:br>
            <a:r>
              <a:rPr lang="en-US" sz="1000" i="1" dirty="0" smtClean="0">
                <a:solidFill>
                  <a:srgbClr val="FF0000"/>
                </a:solidFill>
                <a:effectLst/>
                <a:latin typeface="+mj-lt"/>
              </a:rPr>
              <a:t>   </a:t>
            </a:r>
          </a:p>
          <a:p>
            <a:pPr marL="0" indent="0">
              <a:spcBef>
                <a:spcPts val="0"/>
              </a:spcBef>
              <a:spcAft>
                <a:spcPts val="0"/>
              </a:spcAft>
              <a:buClr>
                <a:srgbClr val="008BD1"/>
              </a:buClr>
              <a:buFont typeface="Wingdings" pitchFamily="2" charset="2"/>
              <a:buNone/>
              <a:defRPr/>
            </a:pPr>
            <a:r>
              <a:rPr lang="en-US" sz="1000" i="1" dirty="0">
                <a:solidFill>
                  <a:srgbClr val="FF0000"/>
                </a:solidFill>
                <a:effectLst/>
                <a:latin typeface="+mj-lt"/>
              </a:rPr>
              <a:t> </a:t>
            </a:r>
            <a:r>
              <a:rPr lang="en-US" sz="1000" i="1" dirty="0" smtClean="0">
                <a:solidFill>
                  <a:srgbClr val="FF0000"/>
                </a:solidFill>
                <a:effectLst/>
                <a:latin typeface="+mj-lt"/>
              </a:rPr>
              <a:t>            </a:t>
            </a:r>
            <a:r>
              <a:rPr lang="en-US" sz="1800" i="1" dirty="0" smtClean="0">
                <a:solidFill>
                  <a:srgbClr val="FF0000"/>
                </a:solidFill>
                <a:effectLst/>
                <a:latin typeface="+mj-lt"/>
              </a:rPr>
              <a:t>Caution: check temperature of cloth prior to use. Gloves diminish sense of heat.</a:t>
            </a:r>
            <a:endParaRPr lang="en-US" sz="1800" dirty="0">
              <a:solidFill>
                <a:srgbClr val="FF0000"/>
              </a:solidFill>
              <a:effectLst/>
              <a:latin typeface="+mj-lt"/>
            </a:endParaRPr>
          </a:p>
        </p:txBody>
      </p:sp>
      <p:grpSp>
        <p:nvGrpSpPr>
          <p:cNvPr id="8" name="Group 7"/>
          <p:cNvGrpSpPr/>
          <p:nvPr/>
        </p:nvGrpSpPr>
        <p:grpSpPr>
          <a:xfrm>
            <a:off x="520700" y="3555568"/>
            <a:ext cx="3810000" cy="2631852"/>
            <a:chOff x="1984612" y="2442949"/>
            <a:chExt cx="5254388" cy="3697407"/>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996" b="2540"/>
            <a:stretch/>
          </p:blipFill>
          <p:spPr bwMode="auto">
            <a:xfrm>
              <a:off x="2057400" y="2442949"/>
              <a:ext cx="5181600" cy="3697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Triangle 9"/>
            <p:cNvSpPr/>
            <p:nvPr/>
          </p:nvSpPr>
          <p:spPr>
            <a:xfrm rot="10800000" flipV="1">
              <a:off x="1984612" y="5638800"/>
              <a:ext cx="4035188" cy="50155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p:cNvSpPr txBox="1">
            <a:spLocks/>
          </p:cNvSpPr>
          <p:nvPr/>
        </p:nvSpPr>
        <p:spPr>
          <a:xfrm>
            <a:off x="304800" y="381000"/>
            <a:ext cx="845820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800" b="1" dirty="0" smtClean="0">
                <a:solidFill>
                  <a:srgbClr val="2A8F1E"/>
                </a:solidFill>
              </a:rPr>
              <a:t>CHG Bathing Cloth </a:t>
            </a:r>
          </a:p>
          <a:p>
            <a:pPr algn="ctr"/>
            <a:r>
              <a:rPr lang="en-US" sz="3800" b="1" dirty="0" smtClean="0">
                <a:solidFill>
                  <a:srgbClr val="2A8F1E"/>
                </a:solidFill>
              </a:rPr>
              <a:t>Warming Instructions</a:t>
            </a:r>
            <a:endParaRPr lang="en-US" sz="3800" b="1" dirty="0">
              <a:solidFill>
                <a:srgbClr val="2A8F1E"/>
              </a:solidFill>
            </a:endParaRPr>
          </a:p>
        </p:txBody>
      </p:sp>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68028" r="23205"/>
          <a:stretch/>
        </p:blipFill>
        <p:spPr bwMode="auto">
          <a:xfrm>
            <a:off x="4953000" y="3713033"/>
            <a:ext cx="1361364" cy="930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029200" y="4800600"/>
            <a:ext cx="3505200" cy="954107"/>
          </a:xfrm>
          <a:prstGeom prst="rect">
            <a:avLst/>
          </a:prstGeom>
          <a:noFill/>
        </p:spPr>
        <p:txBody>
          <a:bodyPr wrap="square" rtlCol="0">
            <a:spAutoFit/>
          </a:bodyPr>
          <a:lstStyle/>
          <a:p>
            <a:r>
              <a:rPr lang="en-US" sz="1400" b="1" dirty="0" smtClean="0">
                <a:solidFill>
                  <a:srgbClr val="44B206"/>
                </a:solidFill>
                <a:latin typeface="+mj-lt"/>
              </a:rPr>
              <a:t>Orange = Not ready (still warming)</a:t>
            </a:r>
          </a:p>
          <a:p>
            <a:r>
              <a:rPr lang="en-US" sz="1400" b="1" dirty="0" smtClean="0">
                <a:solidFill>
                  <a:srgbClr val="44B206"/>
                </a:solidFill>
                <a:latin typeface="+mj-lt"/>
              </a:rPr>
              <a:t>Solid Green=Ready</a:t>
            </a:r>
          </a:p>
          <a:p>
            <a:r>
              <a:rPr lang="en-US" sz="1400" b="1" dirty="0" smtClean="0">
                <a:solidFill>
                  <a:srgbClr val="44B206"/>
                </a:solidFill>
                <a:latin typeface="+mj-lt"/>
              </a:rPr>
              <a:t>Flashing Green= Take first</a:t>
            </a:r>
          </a:p>
          <a:p>
            <a:r>
              <a:rPr lang="en-US" sz="1400" b="1" dirty="0" smtClean="0">
                <a:solidFill>
                  <a:srgbClr val="44B206"/>
                </a:solidFill>
                <a:latin typeface="+mj-lt"/>
              </a:rPr>
              <a:t>Red = expired, dispose</a:t>
            </a:r>
            <a:endParaRPr lang="en-US" sz="1400" b="1" dirty="0">
              <a:solidFill>
                <a:srgbClr val="44B206"/>
              </a:solidFill>
              <a:latin typeface="+mj-lt"/>
            </a:endParaRPr>
          </a:p>
        </p:txBody>
      </p:sp>
      <p:sp>
        <p:nvSpPr>
          <p:cNvPr id="2" name="Slide Number Placeholder 1"/>
          <p:cNvSpPr>
            <a:spLocks noGrp="1"/>
          </p:cNvSpPr>
          <p:nvPr>
            <p:ph type="sldNum" sz="quarter" idx="12"/>
          </p:nvPr>
        </p:nvSpPr>
        <p:spPr/>
        <p:txBody>
          <a:bodyPr/>
          <a:lstStyle/>
          <a:p>
            <a:pPr>
              <a:defRPr/>
            </a:pPr>
            <a:fld id="{7152DD17-0154-4098-855C-95AD2D770E7B}" type="slidenum">
              <a:rPr lang="en-US" smtClean="0"/>
              <a:pPr>
                <a:defRPr/>
              </a:pPr>
              <a:t>12</a:t>
            </a:fld>
            <a:endParaRPr lang="en-US" dirty="0"/>
          </a:p>
        </p:txBody>
      </p:sp>
    </p:spTree>
    <p:extLst>
      <p:ext uri="{BB962C8B-B14F-4D97-AF65-F5344CB8AC3E}">
        <p14:creationId xmlns:p14="http://schemas.microsoft.com/office/powerpoint/2010/main" val="3884763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sz="half" idx="2"/>
          </p:nvPr>
        </p:nvSpPr>
        <p:spPr>
          <a:xfrm>
            <a:off x="228600" y="1660525"/>
            <a:ext cx="8915400" cy="4968875"/>
          </a:xfrm>
        </p:spPr>
        <p:txBody>
          <a:bodyPr>
            <a:normAutofit/>
          </a:bodyPr>
          <a:lstStyle/>
          <a:p>
            <a:pPr>
              <a:buClr>
                <a:srgbClr val="2A8F1E"/>
              </a:buClr>
              <a:defRPr/>
            </a:pPr>
            <a:endParaRPr lang="en-US" sz="800" b="1" dirty="0" smtClean="0">
              <a:effectLst/>
            </a:endParaRPr>
          </a:p>
          <a:p>
            <a:pPr>
              <a:buClr>
                <a:srgbClr val="2A8F1E"/>
              </a:buClr>
              <a:defRPr/>
            </a:pPr>
            <a:r>
              <a:rPr lang="en-US" sz="1900" b="1" dirty="0" smtClean="0">
                <a:effectLst/>
              </a:rPr>
              <a:t>Do not waste cloths</a:t>
            </a:r>
          </a:p>
          <a:p>
            <a:pPr>
              <a:buClr>
                <a:srgbClr val="2A8F1E"/>
              </a:buClr>
              <a:defRPr/>
            </a:pPr>
            <a:endParaRPr lang="en-US" sz="1900" b="1" dirty="0" smtClean="0">
              <a:effectLst/>
            </a:endParaRPr>
          </a:p>
          <a:p>
            <a:pPr>
              <a:buClr>
                <a:srgbClr val="2A8F1E"/>
              </a:buClr>
              <a:defRPr/>
            </a:pPr>
            <a:r>
              <a:rPr lang="en-US" sz="1900" b="1" dirty="0" smtClean="0">
                <a:effectLst/>
              </a:rPr>
              <a:t>Cloths cannot be reused</a:t>
            </a:r>
          </a:p>
          <a:p>
            <a:pPr>
              <a:buClr>
                <a:srgbClr val="2A8F1E"/>
              </a:buClr>
              <a:defRPr/>
            </a:pPr>
            <a:endParaRPr lang="en-US" sz="1900" b="1" dirty="0" smtClean="0">
              <a:effectLst/>
            </a:endParaRPr>
          </a:p>
          <a:p>
            <a:pPr>
              <a:buClr>
                <a:srgbClr val="2A8F1E"/>
              </a:buClr>
              <a:defRPr/>
            </a:pPr>
            <a:r>
              <a:rPr lang="en-US" sz="1900" b="1" dirty="0" smtClean="0">
                <a:effectLst/>
              </a:rPr>
              <a:t>Take only what you need</a:t>
            </a:r>
          </a:p>
          <a:p>
            <a:pPr>
              <a:buClr>
                <a:srgbClr val="2A8F1E"/>
              </a:buClr>
              <a:defRPr/>
            </a:pPr>
            <a:endParaRPr lang="en-US" sz="1900" b="1" dirty="0">
              <a:effectLst/>
            </a:endParaRPr>
          </a:p>
          <a:p>
            <a:pPr>
              <a:buClr>
                <a:srgbClr val="2A8F1E"/>
              </a:buClr>
              <a:defRPr/>
            </a:pPr>
            <a:r>
              <a:rPr lang="en-US" sz="1900" b="1" dirty="0" smtClean="0">
                <a:effectLst/>
              </a:rPr>
              <a:t>Use cloths wisely</a:t>
            </a:r>
            <a:endParaRPr lang="en-US" sz="1900" b="1" dirty="0">
              <a:effectLst/>
            </a:endParaRPr>
          </a:p>
        </p:txBody>
      </p:sp>
      <p:sp>
        <p:nvSpPr>
          <p:cNvPr id="12" name="Title 1"/>
          <p:cNvSpPr txBox="1">
            <a:spLocks/>
          </p:cNvSpPr>
          <p:nvPr/>
        </p:nvSpPr>
        <p:spPr>
          <a:xfrm>
            <a:off x="304800" y="381000"/>
            <a:ext cx="845820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800" b="1" dirty="0" smtClean="0">
                <a:solidFill>
                  <a:srgbClr val="2A8F1E"/>
                </a:solidFill>
              </a:rPr>
              <a:t>CHG Bathing Cloth </a:t>
            </a:r>
          </a:p>
          <a:p>
            <a:pPr algn="ctr"/>
            <a:r>
              <a:rPr lang="en-US" sz="3800" b="1" dirty="0" smtClean="0">
                <a:solidFill>
                  <a:srgbClr val="2A8F1E"/>
                </a:solidFill>
              </a:rPr>
              <a:t>Warming Instructions</a:t>
            </a:r>
            <a:endParaRPr lang="en-US" sz="3800" b="1" dirty="0">
              <a:solidFill>
                <a:srgbClr val="2A8F1E"/>
              </a:solidFill>
            </a:endParaRPr>
          </a:p>
        </p:txBody>
      </p:sp>
      <p:sp>
        <p:nvSpPr>
          <p:cNvPr id="2" name="Slide Number Placeholder 1"/>
          <p:cNvSpPr>
            <a:spLocks noGrp="1"/>
          </p:cNvSpPr>
          <p:nvPr>
            <p:ph type="sldNum" sz="quarter" idx="12"/>
          </p:nvPr>
        </p:nvSpPr>
        <p:spPr/>
        <p:txBody>
          <a:bodyPr/>
          <a:lstStyle/>
          <a:p>
            <a:pPr>
              <a:defRPr/>
            </a:pPr>
            <a:fld id="{7152DD17-0154-4098-855C-95AD2D770E7B}" type="slidenum">
              <a:rPr lang="en-US" smtClean="0"/>
              <a:pPr>
                <a:defRPr/>
              </a:pPr>
              <a:t>13</a:t>
            </a:fld>
            <a:endParaRPr lang="en-US" dirty="0"/>
          </a:p>
        </p:txBody>
      </p:sp>
    </p:spTree>
    <p:extLst>
      <p:ext uri="{BB962C8B-B14F-4D97-AF65-F5344CB8AC3E}">
        <p14:creationId xmlns:p14="http://schemas.microsoft.com/office/powerpoint/2010/main" val="489967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50135" y="162919"/>
            <a:ext cx="8839200" cy="1431925"/>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latin typeface="+mj-lt"/>
              </a:rPr>
              <a:t>Extra</a:t>
            </a:r>
            <a:r>
              <a:rPr lang="en-US" sz="3800" b="1" dirty="0">
                <a:solidFill>
                  <a:srgbClr val="2A8F1E"/>
                </a:solidFill>
                <a:latin typeface="+mj-lt"/>
              </a:rPr>
              <a:t> </a:t>
            </a:r>
            <a:r>
              <a:rPr lang="en-US" sz="3800" b="1" dirty="0" smtClean="0">
                <a:solidFill>
                  <a:srgbClr val="2A8F1E"/>
                </a:solidFill>
                <a:latin typeface="+mj-lt"/>
              </a:rPr>
              <a:t>CHG </a:t>
            </a:r>
            <a:r>
              <a:rPr lang="en-US" sz="3800" b="1" dirty="0">
                <a:solidFill>
                  <a:srgbClr val="2A8F1E"/>
                </a:solidFill>
                <a:latin typeface="+mj-lt"/>
              </a:rPr>
              <a:t>Bathing </a:t>
            </a:r>
            <a:r>
              <a:rPr lang="en-US" sz="3800" b="1" dirty="0" smtClean="0">
                <a:solidFill>
                  <a:srgbClr val="2A8F1E"/>
                </a:solidFill>
                <a:latin typeface="+mj-lt"/>
              </a:rPr>
              <a:t>Cloths</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8" name="TextBox 7"/>
          <p:cNvSpPr txBox="1">
            <a:spLocks noChangeArrowheads="1"/>
          </p:cNvSpPr>
          <p:nvPr/>
        </p:nvSpPr>
        <p:spPr bwMode="auto">
          <a:xfrm>
            <a:off x="-38100" y="887412"/>
            <a:ext cx="9144000" cy="3041858"/>
          </a:xfrm>
          <a:prstGeom prst="rect">
            <a:avLst/>
          </a:prstGeom>
          <a:noFill/>
          <a:ln w="9525">
            <a:noFill/>
            <a:miter lim="800000"/>
            <a:headEnd/>
            <a:tailEnd/>
          </a:ln>
        </p:spPr>
        <p:txBody>
          <a:bodyPr wrap="square">
            <a:spAutoFit/>
          </a:bodyPr>
          <a:lstStyle/>
          <a:p>
            <a:pPr marL="798513" lvl="1" indent="-341313">
              <a:spcAft>
                <a:spcPts val="400"/>
              </a:spcAft>
              <a:buClr>
                <a:srgbClr val="2A8F1E"/>
              </a:buClr>
              <a:buSzPct val="130000"/>
              <a:buFont typeface="Wingdings" pitchFamily="2" charset="2"/>
              <a:buChar char="§"/>
            </a:pPr>
            <a:r>
              <a:rPr lang="en-US" dirty="0">
                <a:solidFill>
                  <a:schemeClr val="tx1"/>
                </a:solidFill>
              </a:rPr>
              <a:t>Sometimes extra CHG bathing cloths are needed, but be a good steward of CHG cloth </a:t>
            </a:r>
            <a:r>
              <a:rPr lang="en-US" dirty="0" smtClean="0">
                <a:solidFill>
                  <a:schemeClr val="tx1"/>
                </a:solidFill>
              </a:rPr>
              <a:t>use:</a:t>
            </a:r>
            <a:endParaRPr lang="en-US" dirty="0">
              <a:solidFill>
                <a:schemeClr val="tx1"/>
              </a:solidFill>
            </a:endParaRPr>
          </a:p>
          <a:p>
            <a:pPr marL="1257300" lvl="2" indent="-342900">
              <a:spcAft>
                <a:spcPts val="400"/>
              </a:spcAft>
              <a:buClr>
                <a:srgbClr val="2A8F1E"/>
              </a:buClr>
              <a:buSzPct val="130000"/>
              <a:buFont typeface="Arial" panose="020B0604020202020204" pitchFamily="34" charset="0"/>
              <a:buChar char="•"/>
            </a:pPr>
            <a:r>
              <a:rPr lang="en-US" dirty="0" smtClean="0">
                <a:solidFill>
                  <a:schemeClr val="tx1"/>
                </a:solidFill>
              </a:rPr>
              <a:t>Large body size (&gt;300 </a:t>
            </a:r>
            <a:r>
              <a:rPr lang="en-US" dirty="0" err="1" smtClean="0">
                <a:solidFill>
                  <a:schemeClr val="tx1"/>
                </a:solidFill>
              </a:rPr>
              <a:t>lbs</a:t>
            </a:r>
            <a:r>
              <a:rPr lang="en-US" dirty="0" smtClean="0">
                <a:solidFill>
                  <a:schemeClr val="tx1"/>
                </a:solidFill>
              </a:rPr>
              <a:t>)</a:t>
            </a:r>
          </a:p>
          <a:p>
            <a:pPr marL="1257300" lvl="2" indent="-342900">
              <a:spcAft>
                <a:spcPts val="400"/>
              </a:spcAft>
              <a:buClr>
                <a:srgbClr val="2A8F1E"/>
              </a:buClr>
              <a:buSzPct val="130000"/>
              <a:buFont typeface="Arial" panose="020B0604020202020204" pitchFamily="34" charset="0"/>
              <a:buChar char="•"/>
            </a:pPr>
            <a:r>
              <a:rPr lang="en-US" dirty="0" smtClean="0">
                <a:solidFill>
                  <a:schemeClr val="tx1"/>
                </a:solidFill>
              </a:rPr>
              <a:t>Freshening up</a:t>
            </a:r>
          </a:p>
          <a:p>
            <a:pPr marL="1257300" lvl="2" indent="-342900">
              <a:spcAft>
                <a:spcPts val="400"/>
              </a:spcAft>
              <a:buClr>
                <a:srgbClr val="2A8F1E"/>
              </a:buClr>
              <a:buSzPct val="130000"/>
              <a:buFont typeface="Arial" panose="020B0604020202020204" pitchFamily="34" charset="0"/>
              <a:buChar char="•"/>
            </a:pPr>
            <a:r>
              <a:rPr lang="en-US" dirty="0" smtClean="0">
                <a:solidFill>
                  <a:schemeClr val="tx1"/>
                </a:solidFill>
              </a:rPr>
              <a:t>Reapplication after incontinence clean up</a:t>
            </a:r>
          </a:p>
          <a:p>
            <a:pPr marL="1257300" lvl="2" indent="-342900">
              <a:spcAft>
                <a:spcPts val="400"/>
              </a:spcAft>
              <a:buClr>
                <a:srgbClr val="2A8F1E"/>
              </a:buClr>
              <a:buSzPct val="130000"/>
              <a:buFont typeface="Arial" panose="020B0604020202020204" pitchFamily="34" charset="0"/>
              <a:buChar char="•"/>
            </a:pPr>
            <a:endParaRPr lang="en-US" sz="300" dirty="0">
              <a:solidFill>
                <a:srgbClr val="FF0000"/>
              </a:solidFill>
            </a:endParaRPr>
          </a:p>
          <a:p>
            <a:pPr marL="798513" lvl="1" indent="-341313">
              <a:spcAft>
                <a:spcPts val="400"/>
              </a:spcAft>
              <a:buClr>
                <a:srgbClr val="2A8F1E"/>
              </a:buClr>
              <a:buSzPct val="130000"/>
              <a:buFont typeface="Wingdings" pitchFamily="2" charset="2"/>
              <a:buChar char="§"/>
            </a:pPr>
            <a:r>
              <a:rPr lang="en-US" dirty="0" smtClean="0">
                <a:solidFill>
                  <a:schemeClr val="tx1"/>
                </a:solidFill>
              </a:rPr>
              <a:t>Use a 2-cloth packet or “single” instead of the full 6 cloth bath:</a:t>
            </a:r>
          </a:p>
          <a:p>
            <a:pPr marL="1257300" lvl="2" indent="-342900">
              <a:spcAft>
                <a:spcPts val="400"/>
              </a:spcAft>
              <a:buClr>
                <a:srgbClr val="2A8F1E"/>
              </a:buClr>
              <a:buSzPct val="130000"/>
              <a:buFont typeface="Arial" panose="020B0604020202020204" pitchFamily="34" charset="0"/>
              <a:buChar char="•"/>
            </a:pPr>
            <a:r>
              <a:rPr lang="en-US" dirty="0" smtClean="0">
                <a:solidFill>
                  <a:schemeClr val="tx1"/>
                </a:solidFill>
              </a:rPr>
              <a:t>Separate packets and place into an individual slot in warmer</a:t>
            </a:r>
          </a:p>
          <a:p>
            <a:pPr marL="1257300" lvl="2" indent="-342900">
              <a:spcAft>
                <a:spcPts val="400"/>
              </a:spcAft>
              <a:buClr>
                <a:srgbClr val="2A8F1E"/>
              </a:buClr>
              <a:buSzPct val="130000"/>
              <a:buFont typeface="Arial" panose="020B0604020202020204" pitchFamily="34" charset="0"/>
              <a:buChar char="•"/>
            </a:pPr>
            <a:r>
              <a:rPr lang="en-US" dirty="0" smtClean="0">
                <a:solidFill>
                  <a:schemeClr val="tx1"/>
                </a:solidFill>
              </a:rPr>
              <a:t>Same warming instructions apply for separated packets</a:t>
            </a:r>
          </a:p>
          <a:p>
            <a:pPr marL="1257300" lvl="2" indent="-342900">
              <a:spcAft>
                <a:spcPts val="400"/>
              </a:spcAft>
              <a:buClr>
                <a:srgbClr val="2A8F1E"/>
              </a:buClr>
              <a:buSzPct val="130000"/>
              <a:buFont typeface="Arial" panose="020B0604020202020204" pitchFamily="34" charset="0"/>
              <a:buChar char="•"/>
            </a:pPr>
            <a:r>
              <a:rPr lang="en-US" dirty="0" smtClean="0">
                <a:solidFill>
                  <a:schemeClr val="tx1"/>
                </a:solidFill>
              </a:rPr>
              <a:t>Do not rewarm cloths</a:t>
            </a:r>
          </a:p>
        </p:txBody>
      </p:sp>
      <p:sp>
        <p:nvSpPr>
          <p:cNvPr id="3" name="TextBox 2"/>
          <p:cNvSpPr txBox="1"/>
          <p:nvPr/>
        </p:nvSpPr>
        <p:spPr>
          <a:xfrm>
            <a:off x="1219200" y="5673013"/>
            <a:ext cx="2590800" cy="338554"/>
          </a:xfrm>
          <a:prstGeom prst="rect">
            <a:avLst/>
          </a:prstGeom>
          <a:noFill/>
        </p:spPr>
        <p:txBody>
          <a:bodyPr wrap="square" rtlCol="0">
            <a:spAutoFit/>
          </a:bodyPr>
          <a:lstStyle/>
          <a:p>
            <a:r>
              <a:rPr lang="en-US" sz="1600" dirty="0" smtClean="0">
                <a:solidFill>
                  <a:schemeClr val="tx1"/>
                </a:solidFill>
              </a:rPr>
              <a:t>Single 2-cloth packet*</a:t>
            </a:r>
            <a:endParaRPr lang="en-US" sz="1600" dirty="0">
              <a:solidFill>
                <a:schemeClr val="tx1"/>
              </a:solidFill>
            </a:endParaRPr>
          </a:p>
        </p:txBody>
      </p:sp>
      <p:sp>
        <p:nvSpPr>
          <p:cNvPr id="2" name="Slide Number Placeholder 1"/>
          <p:cNvSpPr>
            <a:spLocks noGrp="1"/>
          </p:cNvSpPr>
          <p:nvPr>
            <p:ph type="sldNum" sz="quarter" idx="12"/>
          </p:nvPr>
        </p:nvSpPr>
        <p:spPr/>
        <p:txBody>
          <a:bodyPr/>
          <a:lstStyle/>
          <a:p>
            <a:pPr>
              <a:defRPr/>
            </a:pPr>
            <a:fld id="{7152DD17-0154-4098-855C-95AD2D770E7B}" type="slidenum">
              <a:rPr lang="en-US" smtClean="0"/>
              <a:pPr>
                <a:defRPr/>
              </a:pPr>
              <a:t>14</a:t>
            </a:fld>
            <a:endParaRPr lang="en-US" dirty="0"/>
          </a:p>
        </p:txBody>
      </p:sp>
      <p:pic>
        <p:nvPicPr>
          <p:cNvPr id="12"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0948"/>
          <a:stretch/>
        </p:blipFill>
        <p:spPr bwMode="auto">
          <a:xfrm>
            <a:off x="4918880" y="3885469"/>
            <a:ext cx="2127295" cy="1793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4533900" y="5673013"/>
            <a:ext cx="3276600" cy="338554"/>
          </a:xfrm>
          <a:prstGeom prst="rect">
            <a:avLst/>
          </a:prstGeom>
          <a:noFill/>
        </p:spPr>
        <p:txBody>
          <a:bodyPr wrap="square" rtlCol="0">
            <a:spAutoFit/>
          </a:bodyPr>
          <a:lstStyle/>
          <a:p>
            <a:r>
              <a:rPr lang="en-US" sz="1600" dirty="0" smtClean="0">
                <a:solidFill>
                  <a:schemeClr val="tx1"/>
                </a:solidFill>
              </a:rPr>
              <a:t>A slot can hold up to 3 singles</a:t>
            </a:r>
            <a:endParaRPr lang="en-US" sz="1600" dirty="0">
              <a:solidFill>
                <a:schemeClr val="tx1"/>
              </a:solidFill>
            </a:endParaRPr>
          </a:p>
        </p:txBody>
      </p:sp>
      <p:sp>
        <p:nvSpPr>
          <p:cNvPr id="4" name="TextBox 3"/>
          <p:cNvSpPr txBox="1"/>
          <p:nvPr/>
        </p:nvSpPr>
        <p:spPr>
          <a:xfrm>
            <a:off x="250135" y="6076890"/>
            <a:ext cx="7848600" cy="800219"/>
          </a:xfrm>
          <a:prstGeom prst="rect">
            <a:avLst/>
          </a:prstGeom>
          <a:noFill/>
        </p:spPr>
        <p:txBody>
          <a:bodyPr wrap="square" rtlCol="0">
            <a:spAutoFit/>
          </a:bodyPr>
          <a:lstStyle/>
          <a:p>
            <a:r>
              <a:rPr lang="en-US" sz="1400" dirty="0">
                <a:solidFill>
                  <a:schemeClr val="tx1"/>
                </a:solidFill>
                <a:latin typeface="Calibri" panose="020F0502020204030204" pitchFamily="34" charset="0"/>
              </a:rPr>
              <a:t>* The use of trade names is for identification only and does not imply endorsement by the Department of Health and Human Services or the Centers for Disease Control and Prevention.</a:t>
            </a:r>
          </a:p>
          <a:p>
            <a:endParaRPr lang="en-US" dirty="0"/>
          </a:p>
        </p:txBody>
      </p:sp>
      <p:grpSp>
        <p:nvGrpSpPr>
          <p:cNvPr id="5" name="Group 4"/>
          <p:cNvGrpSpPr/>
          <p:nvPr/>
        </p:nvGrpSpPr>
        <p:grpSpPr>
          <a:xfrm>
            <a:off x="1752600" y="3962400"/>
            <a:ext cx="990600" cy="1794181"/>
            <a:chOff x="1752600" y="3962400"/>
            <a:chExt cx="990600" cy="1794181"/>
          </a:xfrm>
        </p:grpSpPr>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4789" b="37822"/>
            <a:stretch/>
          </p:blipFill>
          <p:spPr bwMode="auto">
            <a:xfrm>
              <a:off x="1752600" y="3962400"/>
              <a:ext cx="990600" cy="179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12"/>
            <p:cNvSpPr txBox="1"/>
            <p:nvPr/>
          </p:nvSpPr>
          <p:spPr>
            <a:xfrm>
              <a:off x="1983221" y="4453621"/>
              <a:ext cx="620491" cy="352517"/>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ln w="5271" cap="flat" cmpd="sng" algn="ctr">
                    <a:solidFill>
                      <a:srgbClr val="5093CF"/>
                    </a:solidFill>
                    <a:prstDash val="solid"/>
                    <a:round/>
                  </a:ln>
                  <a:gradFill>
                    <a:gsLst>
                      <a:gs pos="0">
                        <a:srgbClr val="BBDAFF"/>
                      </a:gs>
                      <a:gs pos="9000">
                        <a:srgbClr val="98CDFF"/>
                      </a:gs>
                      <a:gs pos="50000">
                        <a:srgbClr val="004BA4"/>
                      </a:gs>
                      <a:gs pos="79000">
                        <a:srgbClr val="98CDFF"/>
                      </a:gs>
                      <a:gs pos="100000">
                        <a:srgbClr val="BBDAFF"/>
                      </a:gs>
                    </a:gsLst>
                    <a:lin ang="5400000" scaled="0"/>
                  </a:gradFill>
                  <a:effectLst/>
                  <a:latin typeface="Times New Roman"/>
                  <a:ea typeface="Calibri"/>
                  <a:cs typeface="Times New Roman"/>
                </a:rPr>
                <a:t>2% CHG Cloths </a:t>
              </a:r>
              <a:endParaRPr lang="en-US" sz="1100" dirty="0">
                <a:effectLst/>
                <a:latin typeface="Times New Roman"/>
                <a:ea typeface="Calibri"/>
                <a:cs typeface="Times New Roman"/>
              </a:endParaRPr>
            </a:p>
          </p:txBody>
        </p:sp>
      </p:grpSp>
    </p:spTree>
    <p:extLst>
      <p:ext uri="{BB962C8B-B14F-4D97-AF65-F5344CB8AC3E}">
        <p14:creationId xmlns:p14="http://schemas.microsoft.com/office/powerpoint/2010/main" val="759771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52400" y="533400"/>
            <a:ext cx="8839200" cy="1203325"/>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latin typeface="+mj-lt"/>
              </a:rPr>
              <a:t>Before CHG Cloth Bed Bath</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8" name="TextBox 7"/>
          <p:cNvSpPr txBox="1">
            <a:spLocks noChangeArrowheads="1"/>
          </p:cNvSpPr>
          <p:nvPr/>
        </p:nvSpPr>
        <p:spPr bwMode="auto">
          <a:xfrm>
            <a:off x="76200" y="1676400"/>
            <a:ext cx="4648200" cy="3293209"/>
          </a:xfrm>
          <a:prstGeom prst="rect">
            <a:avLst/>
          </a:prstGeom>
          <a:noFill/>
          <a:ln w="9525">
            <a:noFill/>
            <a:miter lim="800000"/>
            <a:headEnd/>
            <a:tailEnd/>
          </a:ln>
        </p:spPr>
        <p:txBody>
          <a:bodyPr wrap="square">
            <a:spAutoFit/>
          </a:bodyPr>
          <a:lstStyle/>
          <a:p>
            <a:pPr marL="548640" lvl="1" indent="-341313">
              <a:spcBef>
                <a:spcPts val="100"/>
              </a:spcBef>
              <a:spcAft>
                <a:spcPts val="100"/>
              </a:spcAft>
              <a:buClr>
                <a:srgbClr val="2A8F1E"/>
              </a:buClr>
              <a:buSzPct val="130000"/>
              <a:buFont typeface="Wingdings" pitchFamily="2" charset="2"/>
              <a:buChar char="§"/>
            </a:pPr>
            <a:r>
              <a:rPr lang="en-US" dirty="0" smtClean="0">
                <a:solidFill>
                  <a:schemeClr val="tx1"/>
                </a:solidFill>
              </a:rPr>
              <a:t>Give patients the CHG bath handout</a:t>
            </a:r>
          </a:p>
          <a:p>
            <a:pPr marL="548640" lvl="1" indent="-341313">
              <a:spcBef>
                <a:spcPts val="100"/>
              </a:spcBef>
              <a:spcAft>
                <a:spcPts val="100"/>
              </a:spcAft>
              <a:buClr>
                <a:srgbClr val="2A8F1E"/>
              </a:buClr>
              <a:buSzPct val="130000"/>
              <a:buFont typeface="Wingdings" pitchFamily="2" charset="2"/>
              <a:buChar char="§"/>
            </a:pPr>
            <a:r>
              <a:rPr lang="en-US" dirty="0" smtClean="0">
                <a:solidFill>
                  <a:schemeClr val="tx1"/>
                </a:solidFill>
              </a:rPr>
              <a:t>Tell the patient</a:t>
            </a:r>
            <a:endParaRPr lang="en-US" dirty="0">
              <a:solidFill>
                <a:schemeClr val="tx1"/>
              </a:solidFill>
            </a:endParaRPr>
          </a:p>
          <a:p>
            <a:pPr marL="1007427" lvl="2" indent="-342900">
              <a:spcBef>
                <a:spcPts val="100"/>
              </a:spcBef>
              <a:spcAft>
                <a:spcPts val="100"/>
              </a:spcAft>
              <a:buClr>
                <a:srgbClr val="2A8F1E"/>
              </a:buClr>
              <a:buSzPct val="130000"/>
              <a:buFont typeface="Arial" panose="020B0604020202020204" pitchFamily="34" charset="0"/>
              <a:buChar char="•"/>
            </a:pPr>
            <a:r>
              <a:rPr lang="en-US" dirty="0" smtClean="0">
                <a:solidFill>
                  <a:schemeClr val="tx1"/>
                </a:solidFill>
              </a:rPr>
              <a:t>These cloths are their protective bath</a:t>
            </a:r>
          </a:p>
          <a:p>
            <a:pPr marL="1007427" lvl="2" indent="-342900">
              <a:spcBef>
                <a:spcPts val="100"/>
              </a:spcBef>
              <a:spcAft>
                <a:spcPts val="100"/>
              </a:spcAft>
              <a:buClr>
                <a:srgbClr val="2A8F1E"/>
              </a:buClr>
              <a:buSzPct val="130000"/>
              <a:buFont typeface="Arial" panose="020B0604020202020204" pitchFamily="34" charset="0"/>
              <a:buChar char="•"/>
            </a:pPr>
            <a:r>
              <a:rPr lang="en-US" dirty="0" smtClean="0">
                <a:solidFill>
                  <a:schemeClr val="tx1"/>
                </a:solidFill>
              </a:rPr>
              <a:t>No lather, but works better than soap and water</a:t>
            </a:r>
          </a:p>
          <a:p>
            <a:pPr marL="1007427" lvl="2" indent="-342900">
              <a:spcBef>
                <a:spcPts val="100"/>
              </a:spcBef>
              <a:spcAft>
                <a:spcPts val="100"/>
              </a:spcAft>
              <a:buClr>
                <a:srgbClr val="2A8F1E"/>
              </a:buClr>
              <a:buSzPct val="130000"/>
              <a:buFont typeface="Arial" panose="020B0604020202020204" pitchFamily="34" charset="0"/>
              <a:buChar char="•"/>
            </a:pPr>
            <a:r>
              <a:rPr lang="en-US" dirty="0" smtClean="0">
                <a:solidFill>
                  <a:schemeClr val="tx1"/>
                </a:solidFill>
              </a:rPr>
              <a:t>Has aloe </a:t>
            </a:r>
            <a:r>
              <a:rPr lang="en-US" dirty="0" err="1" smtClean="0">
                <a:solidFill>
                  <a:schemeClr val="tx1"/>
                </a:solidFill>
              </a:rPr>
              <a:t>vera</a:t>
            </a:r>
            <a:r>
              <a:rPr lang="en-US" dirty="0" smtClean="0">
                <a:solidFill>
                  <a:schemeClr val="tx1"/>
                </a:solidFill>
              </a:rPr>
              <a:t> so less drying to skin than soap</a:t>
            </a:r>
          </a:p>
          <a:p>
            <a:pPr marL="1007427" lvl="2" indent="-342900">
              <a:spcBef>
                <a:spcPts val="100"/>
              </a:spcBef>
              <a:spcAft>
                <a:spcPts val="100"/>
              </a:spcAft>
              <a:buClr>
                <a:srgbClr val="2A8F1E"/>
              </a:buClr>
              <a:buSzPct val="130000"/>
              <a:buFont typeface="Arial" panose="020B0604020202020204" pitchFamily="34" charset="0"/>
              <a:buChar char="•"/>
            </a:pPr>
            <a:r>
              <a:rPr lang="en-US" dirty="0" smtClean="0">
                <a:solidFill>
                  <a:schemeClr val="tx1"/>
                </a:solidFill>
              </a:rPr>
              <a:t>Aloe </a:t>
            </a:r>
            <a:r>
              <a:rPr lang="en-US" dirty="0" err="1" smtClean="0">
                <a:solidFill>
                  <a:schemeClr val="tx1"/>
                </a:solidFill>
              </a:rPr>
              <a:t>vera</a:t>
            </a:r>
            <a:r>
              <a:rPr lang="en-US" dirty="0" smtClean="0">
                <a:solidFill>
                  <a:schemeClr val="tx1"/>
                </a:solidFill>
              </a:rPr>
              <a:t> makes skin feel sticky for a few minutes </a:t>
            </a:r>
          </a:p>
          <a:p>
            <a:pPr marL="1007427" lvl="2" indent="-342900">
              <a:spcBef>
                <a:spcPts val="100"/>
              </a:spcBef>
              <a:spcAft>
                <a:spcPts val="100"/>
              </a:spcAft>
              <a:buClr>
                <a:srgbClr val="2A8F1E"/>
              </a:buClr>
              <a:buSzPct val="130000"/>
              <a:buFont typeface="Arial" panose="020B0604020202020204" pitchFamily="34" charset="0"/>
              <a:buChar char="•"/>
            </a:pPr>
            <a:r>
              <a:rPr lang="en-US" b="1" dirty="0" smtClean="0">
                <a:solidFill>
                  <a:schemeClr val="tx1"/>
                </a:solidFill>
              </a:rPr>
              <a:t>No rinse </a:t>
            </a:r>
            <a:r>
              <a:rPr lang="en-US" dirty="0" smtClean="0">
                <a:solidFill>
                  <a:schemeClr val="tx1"/>
                </a:solidFill>
              </a:rPr>
              <a:t>for protective effect</a:t>
            </a:r>
            <a:endParaRPr lang="en-US" b="1" dirty="0">
              <a:solidFill>
                <a:srgbClr val="FF0000"/>
              </a:solidFill>
            </a:endParaRPr>
          </a:p>
        </p:txBody>
      </p:sp>
      <p:sp>
        <p:nvSpPr>
          <p:cNvPr id="2" name="Slide Number Placeholder 1"/>
          <p:cNvSpPr>
            <a:spLocks noGrp="1"/>
          </p:cNvSpPr>
          <p:nvPr>
            <p:ph type="sldNum" sz="quarter" idx="12"/>
          </p:nvPr>
        </p:nvSpPr>
        <p:spPr/>
        <p:txBody>
          <a:bodyPr/>
          <a:lstStyle/>
          <a:p>
            <a:pPr>
              <a:defRPr/>
            </a:pPr>
            <a:fld id="{7152DD17-0154-4098-855C-95AD2D770E7B}" type="slidenum">
              <a:rPr lang="en-US" smtClean="0"/>
              <a:pPr>
                <a:defRPr/>
              </a:pPr>
              <a:t>15</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791434"/>
            <a:ext cx="4149725" cy="3178175"/>
          </a:xfrm>
          <a:prstGeom prst="rect">
            <a:avLst/>
          </a:prstGeom>
        </p:spPr>
      </p:pic>
    </p:spTree>
    <p:extLst>
      <p:ext uri="{BB962C8B-B14F-4D97-AF65-F5344CB8AC3E}">
        <p14:creationId xmlns:p14="http://schemas.microsoft.com/office/powerpoint/2010/main" val="1030899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2" name="Group 471"/>
          <p:cNvGrpSpPr/>
          <p:nvPr/>
        </p:nvGrpSpPr>
        <p:grpSpPr>
          <a:xfrm>
            <a:off x="5715000" y="1857375"/>
            <a:ext cx="2819400" cy="4010025"/>
            <a:chOff x="5715000" y="1857375"/>
            <a:chExt cx="2819400" cy="4010025"/>
          </a:xfrm>
        </p:grpSpPr>
        <p:pic>
          <p:nvPicPr>
            <p:cNvPr id="457" name="Picture 456"/>
            <p:cNvPicPr/>
            <p:nvPr/>
          </p:nvPicPr>
          <p:blipFill>
            <a:blip r:embed="rId3" cstate="print"/>
            <a:srcRect/>
            <a:stretch>
              <a:fillRect/>
            </a:stretch>
          </p:blipFill>
          <p:spPr bwMode="auto">
            <a:xfrm>
              <a:off x="5715000" y="1857375"/>
              <a:ext cx="1752600" cy="4010025"/>
            </a:xfrm>
            <a:prstGeom prst="rect">
              <a:avLst/>
            </a:prstGeom>
            <a:noFill/>
            <a:ln w="9525" algn="in">
              <a:noFill/>
              <a:miter lim="800000"/>
              <a:headEnd/>
              <a:tailEnd/>
            </a:ln>
            <a:effectLst/>
          </p:spPr>
        </p:pic>
        <p:sp>
          <p:nvSpPr>
            <p:cNvPr id="456" name="Oval 1472"/>
            <p:cNvSpPr>
              <a:spLocks noChangeArrowheads="1"/>
            </p:cNvSpPr>
            <p:nvPr/>
          </p:nvSpPr>
          <p:spPr bwMode="auto">
            <a:xfrm>
              <a:off x="6913562" y="3295650"/>
              <a:ext cx="249238"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2</a:t>
              </a:r>
              <a:endParaRPr lang="en-US" sz="1000" b="1" dirty="0">
                <a:solidFill>
                  <a:schemeClr val="tx1"/>
                </a:solidFill>
              </a:endParaRPr>
            </a:p>
          </p:txBody>
        </p:sp>
        <p:sp>
          <p:nvSpPr>
            <p:cNvPr id="15368" name="Oval 1473"/>
            <p:cNvSpPr>
              <a:spLocks noChangeArrowheads="1"/>
            </p:cNvSpPr>
            <p:nvPr/>
          </p:nvSpPr>
          <p:spPr bwMode="auto">
            <a:xfrm>
              <a:off x="6477000" y="3657600"/>
              <a:ext cx="246063" cy="209550"/>
            </a:xfrm>
            <a:prstGeom prst="ellipse">
              <a:avLst/>
            </a:prstGeom>
            <a:solidFill>
              <a:schemeClr val="bg1"/>
            </a:solidFill>
            <a:ln w="9525">
              <a:solidFill>
                <a:schemeClr val="tx1"/>
              </a:solidFill>
              <a:round/>
              <a:headEnd/>
              <a:tailEnd/>
            </a:ln>
          </p:spPr>
          <p:txBody>
            <a:bodyPr wrap="none" anchor="ctr"/>
            <a:lstStyle/>
            <a:p>
              <a:pPr algn="ctr"/>
              <a:r>
                <a:rPr lang="en-US" sz="1000" b="1" dirty="0">
                  <a:solidFill>
                    <a:schemeClr val="tx1"/>
                  </a:solidFill>
                </a:rPr>
                <a:t>3</a:t>
              </a:r>
            </a:p>
          </p:txBody>
        </p:sp>
        <p:sp>
          <p:nvSpPr>
            <p:cNvPr id="15366" name="Oval 1473"/>
            <p:cNvSpPr>
              <a:spLocks noChangeArrowheads="1"/>
            </p:cNvSpPr>
            <p:nvPr/>
          </p:nvSpPr>
          <p:spPr bwMode="auto">
            <a:xfrm>
              <a:off x="6477000" y="2076450"/>
              <a:ext cx="246063"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1</a:t>
              </a:r>
              <a:endParaRPr lang="en-US" sz="1000" b="1" dirty="0">
                <a:solidFill>
                  <a:schemeClr val="tx1"/>
                </a:solidFill>
              </a:endParaRPr>
            </a:p>
          </p:txBody>
        </p:sp>
        <p:sp>
          <p:nvSpPr>
            <p:cNvPr id="15367" name="Oval 1472"/>
            <p:cNvSpPr>
              <a:spLocks noChangeArrowheads="1"/>
            </p:cNvSpPr>
            <p:nvPr/>
          </p:nvSpPr>
          <p:spPr bwMode="auto">
            <a:xfrm>
              <a:off x="6303962" y="4495800"/>
              <a:ext cx="249238"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4</a:t>
              </a:r>
              <a:endParaRPr lang="en-US" sz="1000" b="1" dirty="0">
                <a:solidFill>
                  <a:schemeClr val="tx1"/>
                </a:solidFill>
              </a:endParaRPr>
            </a:p>
          </p:txBody>
        </p:sp>
        <p:sp>
          <p:nvSpPr>
            <p:cNvPr id="455" name="Oval 1472"/>
            <p:cNvSpPr>
              <a:spLocks noChangeArrowheads="1"/>
            </p:cNvSpPr>
            <p:nvPr/>
          </p:nvSpPr>
          <p:spPr bwMode="auto">
            <a:xfrm>
              <a:off x="6019800" y="3295650"/>
              <a:ext cx="249238"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2</a:t>
              </a:r>
              <a:endParaRPr lang="en-US" sz="1000" b="1" dirty="0">
                <a:solidFill>
                  <a:schemeClr val="tx1"/>
                </a:solidFill>
              </a:endParaRPr>
            </a:p>
          </p:txBody>
        </p:sp>
        <p:sp>
          <p:nvSpPr>
            <p:cNvPr id="458" name="Oval 1473"/>
            <p:cNvSpPr>
              <a:spLocks noChangeArrowheads="1"/>
            </p:cNvSpPr>
            <p:nvPr/>
          </p:nvSpPr>
          <p:spPr bwMode="auto">
            <a:xfrm>
              <a:off x="6459537" y="2667000"/>
              <a:ext cx="246063"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 1</a:t>
              </a:r>
              <a:endParaRPr lang="en-US" sz="1000" b="1" dirty="0">
                <a:solidFill>
                  <a:schemeClr val="tx1"/>
                </a:solidFill>
              </a:endParaRPr>
            </a:p>
          </p:txBody>
        </p:sp>
        <p:pic>
          <p:nvPicPr>
            <p:cNvPr id="461" name="Picture 460"/>
            <p:cNvPicPr/>
            <p:nvPr/>
          </p:nvPicPr>
          <p:blipFill>
            <a:blip r:embed="rId4" cstate="print"/>
            <a:srcRect/>
            <a:stretch>
              <a:fillRect/>
            </a:stretch>
          </p:blipFill>
          <p:spPr bwMode="auto">
            <a:xfrm>
              <a:off x="7391400" y="1905000"/>
              <a:ext cx="740410" cy="3943350"/>
            </a:xfrm>
            <a:prstGeom prst="rect">
              <a:avLst/>
            </a:prstGeom>
            <a:noFill/>
            <a:ln w="9525" algn="in">
              <a:noFill/>
              <a:miter lim="800000"/>
              <a:headEnd/>
              <a:tailEnd/>
            </a:ln>
            <a:effectLst/>
          </p:spPr>
        </p:pic>
        <p:sp>
          <p:nvSpPr>
            <p:cNvPr id="1027" name="AutoShape 3"/>
            <p:cNvSpPr>
              <a:spLocks/>
            </p:cNvSpPr>
            <p:nvPr/>
          </p:nvSpPr>
          <p:spPr bwMode="auto">
            <a:xfrm>
              <a:off x="8077200" y="2590800"/>
              <a:ext cx="85725" cy="1581150"/>
            </a:xfrm>
            <a:prstGeom prst="rightBracket">
              <a:avLst>
                <a:gd name="adj" fmla="val 153704"/>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b="1" dirty="0"/>
            </a:p>
          </p:txBody>
        </p:sp>
        <p:sp>
          <p:nvSpPr>
            <p:cNvPr id="1028" name="AutoShape 4"/>
            <p:cNvSpPr>
              <a:spLocks noChangeArrowheads="1"/>
            </p:cNvSpPr>
            <p:nvPr/>
          </p:nvSpPr>
          <p:spPr bwMode="auto">
            <a:xfrm>
              <a:off x="8202612" y="3048000"/>
              <a:ext cx="331788" cy="522288"/>
            </a:xfrm>
            <a:prstGeom prst="leftArrow">
              <a:avLst>
                <a:gd name="adj1" fmla="val 50000"/>
                <a:gd name="adj2" fmla="val 25000"/>
              </a:avLst>
            </a:prstGeom>
            <a:solidFill>
              <a:srgbClr val="FFFFFF"/>
            </a:solidFill>
            <a:ln w="12700" algn="in">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ts val="400"/>
                </a:spcBef>
                <a:spcAft>
                  <a:spcPts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6</a:t>
              </a:r>
              <a:endParaRPr kumimoji="0" lang="en-US" sz="1200" b="0" i="0" u="none" strike="noStrike" cap="none" normalizeH="0" baseline="0" dirty="0" smtClean="0">
                <a:ln>
                  <a:noFill/>
                </a:ln>
                <a:solidFill>
                  <a:schemeClr val="tx1"/>
                </a:solidFill>
                <a:effectLst/>
                <a:latin typeface="Arial" pitchFamily="34" charset="0"/>
              </a:endParaRPr>
            </a:p>
          </p:txBody>
        </p:sp>
      </p:grpSp>
      <p:sp>
        <p:nvSpPr>
          <p:cNvPr id="17410" name="Rectangle 3"/>
          <p:cNvSpPr>
            <a:spLocks noGrp="1" noChangeArrowheads="1"/>
          </p:cNvSpPr>
          <p:nvPr>
            <p:ph type="body" idx="1"/>
          </p:nvPr>
        </p:nvSpPr>
        <p:spPr>
          <a:xfrm>
            <a:off x="533400" y="1361098"/>
            <a:ext cx="8382000" cy="5257800"/>
          </a:xfrm>
        </p:spPr>
        <p:txBody>
          <a:bodyPr/>
          <a:lstStyle/>
          <a:p>
            <a:pPr marL="346075" indent="-346075">
              <a:spcBef>
                <a:spcPts val="600"/>
              </a:spcBef>
              <a:buFont typeface="Wingdings" pitchFamily="2" charset="2"/>
              <a:buNone/>
              <a:defRPr/>
            </a:pPr>
            <a:r>
              <a:rPr lang="en-US" sz="1800" b="1" dirty="0">
                <a:effectLst/>
              </a:rPr>
              <a:t>F</a:t>
            </a:r>
            <a:r>
              <a:rPr lang="en-US" sz="1800" b="1" dirty="0" smtClean="0">
                <a:effectLst/>
              </a:rPr>
              <a:t>irmly massage</a:t>
            </a:r>
            <a:r>
              <a:rPr lang="en-US" sz="1800" dirty="0" smtClean="0">
                <a:effectLst/>
              </a:rPr>
              <a:t> to remove bacteria. </a:t>
            </a:r>
          </a:p>
          <a:p>
            <a:pPr marL="346075" indent="-346075">
              <a:spcBef>
                <a:spcPts val="600"/>
              </a:spcBef>
              <a:buFont typeface="Wingdings" pitchFamily="2" charset="2"/>
              <a:buNone/>
              <a:defRPr/>
            </a:pPr>
            <a:r>
              <a:rPr lang="en-US" sz="1800" dirty="0" smtClean="0">
                <a:effectLst/>
              </a:rPr>
              <a:t>Use </a:t>
            </a:r>
            <a:r>
              <a:rPr lang="en-US" sz="1800" b="1" dirty="0" smtClean="0">
                <a:solidFill>
                  <a:srgbClr val="2A8F1E"/>
                </a:solidFill>
                <a:effectLst/>
              </a:rPr>
              <a:t>ALL 6 CHG cloths </a:t>
            </a:r>
            <a:r>
              <a:rPr lang="en-US" sz="1800" dirty="0" smtClean="0">
                <a:effectLst/>
              </a:rPr>
              <a:t>in the following order:</a:t>
            </a:r>
          </a:p>
          <a:p>
            <a:pPr marL="609600" indent="-609600">
              <a:spcBef>
                <a:spcPts val="600"/>
              </a:spcBef>
              <a:buClr>
                <a:srgbClr val="006496"/>
              </a:buClr>
              <a:buFont typeface="Wingdings" pitchFamily="2" charset="2"/>
              <a:buNone/>
              <a:defRPr/>
            </a:pPr>
            <a:endParaRPr lang="en-US" sz="600" dirty="0" smtClean="0">
              <a:effectLst/>
            </a:endParaRPr>
          </a:p>
          <a:p>
            <a:pPr marL="457200" lvl="1" indent="-341313">
              <a:spcBef>
                <a:spcPts val="600"/>
              </a:spcBef>
              <a:buClr>
                <a:srgbClr val="2A8F1E"/>
              </a:buClr>
              <a:buFont typeface="Tahoma" pitchFamily="34" charset="0"/>
              <a:buAutoNum type="arabicPeriod"/>
              <a:defRPr/>
            </a:pPr>
            <a:r>
              <a:rPr lang="en-US" sz="1800" dirty="0" smtClean="0">
                <a:effectLst/>
              </a:rPr>
              <a:t>Face, neck &amp; chest. </a:t>
            </a:r>
            <a:r>
              <a:rPr lang="en-US" sz="1800" b="1" dirty="0" smtClean="0">
                <a:solidFill>
                  <a:srgbClr val="FF0000"/>
                </a:solidFill>
                <a:effectLst/>
              </a:rPr>
              <a:t>Avoid eyes and ears.</a:t>
            </a:r>
            <a:endParaRPr lang="en-US" sz="1800" dirty="0" smtClean="0">
              <a:solidFill>
                <a:srgbClr val="FF0000"/>
              </a:solidFill>
              <a:effectLst/>
            </a:endParaRPr>
          </a:p>
          <a:p>
            <a:pPr marL="457200" lvl="1" indent="-341313">
              <a:spcBef>
                <a:spcPts val="600"/>
              </a:spcBef>
              <a:buClr>
                <a:srgbClr val="2A8F1E"/>
              </a:buClr>
              <a:buFont typeface="Tahoma" pitchFamily="34" charset="0"/>
              <a:buAutoNum type="arabicPeriod"/>
              <a:defRPr/>
            </a:pPr>
            <a:r>
              <a:rPr lang="en-US" sz="1800" dirty="0" smtClean="0">
                <a:effectLst/>
              </a:rPr>
              <a:t>Both shoulders, arms and hands</a:t>
            </a:r>
          </a:p>
          <a:p>
            <a:pPr marL="457200" lvl="1" indent="-341313">
              <a:spcBef>
                <a:spcPts val="600"/>
              </a:spcBef>
              <a:buClr>
                <a:srgbClr val="2A8F1E"/>
              </a:buClr>
              <a:buFont typeface="Tahoma" pitchFamily="34" charset="0"/>
              <a:buAutoNum type="arabicPeriod"/>
              <a:defRPr/>
            </a:pPr>
            <a:r>
              <a:rPr lang="en-US" sz="1800" dirty="0" smtClean="0">
                <a:effectLst/>
              </a:rPr>
              <a:t>Abdomen &amp; </a:t>
            </a:r>
            <a:r>
              <a:rPr lang="en-US" sz="1800" b="1" i="1" dirty="0" smtClean="0">
                <a:effectLst/>
              </a:rPr>
              <a:t>then</a:t>
            </a:r>
            <a:r>
              <a:rPr lang="en-US" sz="1800" dirty="0" smtClean="0">
                <a:effectLst/>
              </a:rPr>
              <a:t> groin/perineum</a:t>
            </a:r>
          </a:p>
          <a:p>
            <a:pPr marL="457200" lvl="1" indent="-341313">
              <a:spcBef>
                <a:spcPts val="600"/>
              </a:spcBef>
              <a:buClr>
                <a:srgbClr val="2A8F1E"/>
              </a:buClr>
              <a:buFont typeface="Tahoma" pitchFamily="34" charset="0"/>
              <a:buAutoNum type="arabicPeriod"/>
              <a:defRPr/>
            </a:pPr>
            <a:r>
              <a:rPr lang="en-US" sz="1800" dirty="0" smtClean="0">
                <a:effectLst/>
              </a:rPr>
              <a:t>Right leg &amp; foot</a:t>
            </a:r>
          </a:p>
          <a:p>
            <a:pPr marL="457200" lvl="1" indent="-341313">
              <a:spcBef>
                <a:spcPts val="600"/>
              </a:spcBef>
              <a:buClr>
                <a:srgbClr val="2A8F1E"/>
              </a:buClr>
              <a:buFont typeface="Tahoma" pitchFamily="34" charset="0"/>
              <a:buAutoNum type="arabicPeriod"/>
              <a:defRPr/>
            </a:pPr>
            <a:r>
              <a:rPr lang="en-US" sz="1800" dirty="0" smtClean="0">
                <a:effectLst/>
              </a:rPr>
              <a:t>Left leg &amp; foot</a:t>
            </a:r>
          </a:p>
          <a:p>
            <a:pPr marL="457200" lvl="1" indent="-341313">
              <a:spcBef>
                <a:spcPts val="600"/>
              </a:spcBef>
              <a:buClr>
                <a:srgbClr val="2A8F1E"/>
              </a:buClr>
              <a:buFont typeface="Tahoma" pitchFamily="34" charset="0"/>
              <a:buAutoNum type="arabicPeriod"/>
              <a:defRPr/>
            </a:pPr>
            <a:r>
              <a:rPr lang="en-US" sz="1800" dirty="0" smtClean="0">
                <a:effectLst/>
              </a:rPr>
              <a:t>Back of neck, back &amp;</a:t>
            </a:r>
            <a:r>
              <a:rPr lang="en-US" sz="1800" b="1" i="1" dirty="0" smtClean="0">
                <a:effectLst/>
              </a:rPr>
              <a:t> then </a:t>
            </a:r>
            <a:r>
              <a:rPr lang="en-US" sz="1800" dirty="0" smtClean="0">
                <a:effectLst/>
              </a:rPr>
              <a:t>buttocks</a:t>
            </a:r>
          </a:p>
          <a:p>
            <a:pPr marL="457200" lvl="1" indent="-341313">
              <a:spcBef>
                <a:spcPts val="600"/>
              </a:spcBef>
              <a:buClr>
                <a:srgbClr val="2A8F1E"/>
              </a:buClr>
              <a:buFont typeface="Tahoma" pitchFamily="34" charset="0"/>
              <a:buAutoNum type="arabicPeriod"/>
              <a:defRPr/>
            </a:pPr>
            <a:endParaRPr lang="en-US" sz="1200" dirty="0">
              <a:effectLst/>
            </a:endParaRPr>
          </a:p>
          <a:p>
            <a:pPr marL="457200" lvl="1">
              <a:spcBef>
                <a:spcPts val="600"/>
              </a:spcBef>
              <a:buClr>
                <a:srgbClr val="2A8F1E"/>
              </a:buClr>
              <a:buFont typeface="Wingdings" panose="05000000000000000000" pitchFamily="2" charset="2"/>
              <a:buChar char="§"/>
              <a:defRPr/>
            </a:pPr>
            <a:r>
              <a:rPr lang="en-US" sz="1800" dirty="0">
                <a:effectLst/>
              </a:rPr>
              <a:t>C</a:t>
            </a:r>
            <a:r>
              <a:rPr lang="en-US" sz="1800" dirty="0" smtClean="0">
                <a:effectLst/>
              </a:rPr>
              <a:t>lean </a:t>
            </a:r>
            <a:r>
              <a:rPr lang="en-US" sz="1800" b="1" dirty="0" smtClean="0">
                <a:effectLst/>
              </a:rPr>
              <a:t>6 inches </a:t>
            </a:r>
            <a:r>
              <a:rPr lang="en-US" sz="1800" dirty="0" smtClean="0">
                <a:effectLst/>
              </a:rPr>
              <a:t>of all tubes, lines, and drains </a:t>
            </a:r>
          </a:p>
          <a:p>
            <a:pPr marL="171450" lvl="1" indent="0">
              <a:spcBef>
                <a:spcPts val="600"/>
              </a:spcBef>
              <a:buClr>
                <a:srgbClr val="2A8F1E"/>
              </a:buClr>
              <a:buNone/>
              <a:defRPr/>
            </a:pPr>
            <a:r>
              <a:rPr lang="en-US" sz="1800" dirty="0">
                <a:effectLst/>
              </a:rPr>
              <a:t> </a:t>
            </a:r>
            <a:r>
              <a:rPr lang="en-US" sz="1800" dirty="0" smtClean="0">
                <a:effectLst/>
              </a:rPr>
              <a:t>   closest to the body</a:t>
            </a:r>
          </a:p>
          <a:p>
            <a:pPr marL="457200" lvl="1">
              <a:spcBef>
                <a:spcPts val="600"/>
              </a:spcBef>
              <a:buClr>
                <a:srgbClr val="2A8F1E"/>
              </a:buClr>
              <a:buFont typeface="Wingdings" panose="05000000000000000000" pitchFamily="2" charset="2"/>
              <a:buChar char="§"/>
              <a:defRPr/>
            </a:pPr>
            <a:r>
              <a:rPr lang="en-US" sz="1800" dirty="0" smtClean="0">
                <a:effectLst/>
              </a:rPr>
              <a:t>Use more than </a:t>
            </a:r>
            <a:r>
              <a:rPr lang="en-US" sz="1800" dirty="0">
                <a:effectLst/>
              </a:rPr>
              <a:t>6 CHG cloths, </a:t>
            </a:r>
            <a:r>
              <a:rPr lang="en-US" sz="1800" b="1" dirty="0" smtClean="0">
                <a:effectLst/>
              </a:rPr>
              <a:t>as needed </a:t>
            </a:r>
          </a:p>
          <a:p>
            <a:pPr marL="457200" lvl="1">
              <a:spcBef>
                <a:spcPts val="600"/>
              </a:spcBef>
              <a:buClr>
                <a:srgbClr val="2A8F1E"/>
              </a:buClr>
              <a:buFont typeface="Wingdings" panose="05000000000000000000" pitchFamily="2" charset="2"/>
              <a:buChar char="§"/>
              <a:defRPr/>
            </a:pPr>
            <a:r>
              <a:rPr lang="en-US" sz="1800" b="1" dirty="0">
                <a:effectLst/>
              </a:rPr>
              <a:t>S</a:t>
            </a:r>
            <a:r>
              <a:rPr lang="en-US" sz="1800" b="1" dirty="0" smtClean="0">
                <a:effectLst/>
              </a:rPr>
              <a:t>afe </a:t>
            </a:r>
            <a:r>
              <a:rPr lang="en-US" sz="1800" dirty="0" smtClean="0">
                <a:effectLst/>
              </a:rPr>
              <a:t>on perineum, vaginal and external mucosa</a:t>
            </a:r>
          </a:p>
          <a:p>
            <a:pPr marL="171450" lvl="1" indent="0">
              <a:spcBef>
                <a:spcPts val="600"/>
              </a:spcBef>
              <a:buClr>
                <a:srgbClr val="2A8F1E"/>
              </a:buClr>
              <a:buNone/>
              <a:defRPr/>
            </a:pPr>
            <a:endParaRPr lang="en-US" sz="1800" b="1" dirty="0">
              <a:effectLst/>
            </a:endParaRPr>
          </a:p>
          <a:p>
            <a:pPr marL="457200" lvl="1" indent="0">
              <a:spcBef>
                <a:spcPts val="0"/>
              </a:spcBef>
              <a:buClr>
                <a:srgbClr val="008BD1"/>
              </a:buClr>
              <a:buFontTx/>
              <a:buNone/>
              <a:defRPr/>
            </a:pPr>
            <a:endParaRPr lang="en-US" sz="1800" dirty="0" smtClean="0">
              <a:effectLst/>
            </a:endParaRPr>
          </a:p>
          <a:p>
            <a:pPr marL="990600" lvl="1" indent="-533400">
              <a:buFontTx/>
              <a:buNone/>
              <a:defRPr/>
            </a:pPr>
            <a:endParaRPr lang="en-US" sz="2400" dirty="0" smtClean="0">
              <a:effectLst/>
            </a:endParaRPr>
          </a:p>
          <a:p>
            <a:pPr marL="990600" lvl="1" indent="-533400">
              <a:buFontTx/>
              <a:buNone/>
              <a:defRPr/>
            </a:pPr>
            <a:endParaRPr lang="en-US" sz="2400" dirty="0" smtClean="0">
              <a:effectLst/>
            </a:endParaRPr>
          </a:p>
        </p:txBody>
      </p:sp>
      <p:sp>
        <p:nvSpPr>
          <p:cNvPr id="454" name="Title 1"/>
          <p:cNvSpPr txBox="1">
            <a:spLocks/>
          </p:cNvSpPr>
          <p:nvPr/>
        </p:nvSpPr>
        <p:spPr bwMode="auto">
          <a:xfrm>
            <a:off x="152400" y="304800"/>
            <a:ext cx="8839200" cy="669925"/>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latin typeface="+mj-lt"/>
              </a:rPr>
              <a:t>CHG Cloth Bathing </a:t>
            </a:r>
            <a:r>
              <a:rPr lang="en-US" sz="3800" b="1" dirty="0">
                <a:solidFill>
                  <a:srgbClr val="2A8F1E"/>
                </a:solidFill>
                <a:latin typeface="+mj-lt"/>
              </a:rPr>
              <a:t>Procedure</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459" name="Oval 1472"/>
          <p:cNvSpPr>
            <a:spLocks noChangeArrowheads="1"/>
          </p:cNvSpPr>
          <p:nvPr/>
        </p:nvSpPr>
        <p:spPr bwMode="auto">
          <a:xfrm>
            <a:off x="6608762" y="4495800"/>
            <a:ext cx="249238"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 5</a:t>
            </a:r>
            <a:endParaRPr lang="en-US" sz="1000" b="1" dirty="0">
              <a:solidFill>
                <a:schemeClr val="tx1"/>
              </a:solidFill>
            </a:endParaRPr>
          </a:p>
        </p:txBody>
      </p:sp>
      <p:sp>
        <p:nvSpPr>
          <p:cNvPr id="2" name="Slide Number Placeholder 1"/>
          <p:cNvSpPr>
            <a:spLocks noGrp="1"/>
          </p:cNvSpPr>
          <p:nvPr>
            <p:ph type="sldNum" sz="quarter" idx="12"/>
          </p:nvPr>
        </p:nvSpPr>
        <p:spPr>
          <a:xfrm>
            <a:off x="6463506" y="6248400"/>
            <a:ext cx="1905000" cy="457200"/>
          </a:xfrm>
        </p:spPr>
        <p:txBody>
          <a:bodyPr/>
          <a:lstStyle/>
          <a:p>
            <a:pPr>
              <a:defRPr/>
            </a:pPr>
            <a:fld id="{E09AB3BF-787C-4EC1-A58D-B64689BEEAC0}" type="slidenum">
              <a:rPr lang="en-US" smtClean="0"/>
              <a:pPr>
                <a:defRPr/>
              </a:pPr>
              <a:t>16</a:t>
            </a:fld>
            <a:endParaRPr lang="en-US" dirty="0"/>
          </a:p>
        </p:txBody>
      </p:sp>
    </p:spTree>
    <p:extLst>
      <p:ext uri="{BB962C8B-B14F-4D97-AF65-F5344CB8AC3E}">
        <p14:creationId xmlns:p14="http://schemas.microsoft.com/office/powerpoint/2010/main" val="2952983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04800" y="381000"/>
            <a:ext cx="845820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800" b="1" dirty="0">
                <a:solidFill>
                  <a:srgbClr val="2A8F1E"/>
                </a:solidFill>
              </a:rPr>
              <a:t>Importance of Allowing</a:t>
            </a:r>
            <a:endParaRPr lang="en-US" sz="3800" b="1" dirty="0" smtClean="0">
              <a:solidFill>
                <a:srgbClr val="2A8F1E"/>
              </a:solidFill>
            </a:endParaRPr>
          </a:p>
          <a:p>
            <a:pPr algn="ctr"/>
            <a:r>
              <a:rPr lang="en-US" sz="3800" b="1" dirty="0" smtClean="0">
                <a:solidFill>
                  <a:srgbClr val="2A8F1E"/>
                </a:solidFill>
              </a:rPr>
              <a:t>CHG to Fully Dry</a:t>
            </a:r>
            <a:endParaRPr lang="en-US" sz="3800" b="1" dirty="0">
              <a:solidFill>
                <a:srgbClr val="2A8F1E"/>
              </a:solidFill>
            </a:endParaRPr>
          </a:p>
        </p:txBody>
      </p:sp>
      <p:sp>
        <p:nvSpPr>
          <p:cNvPr id="2" name="Slide Number Placeholder 1"/>
          <p:cNvSpPr>
            <a:spLocks noGrp="1"/>
          </p:cNvSpPr>
          <p:nvPr>
            <p:ph type="sldNum" sz="quarter" idx="12"/>
          </p:nvPr>
        </p:nvSpPr>
        <p:spPr/>
        <p:txBody>
          <a:bodyPr/>
          <a:lstStyle/>
          <a:p>
            <a:pPr>
              <a:defRPr/>
            </a:pPr>
            <a:fld id="{7152DD17-0154-4098-855C-95AD2D770E7B}" type="slidenum">
              <a:rPr lang="en-US" smtClean="0"/>
              <a:pPr>
                <a:defRPr/>
              </a:pPr>
              <a:t>17</a:t>
            </a:fld>
            <a:endParaRPr lang="en-US" dirty="0"/>
          </a:p>
        </p:txBody>
      </p:sp>
      <p:sp>
        <p:nvSpPr>
          <p:cNvPr id="13" name="Rectangle 3"/>
          <p:cNvSpPr>
            <a:spLocks noGrp="1" noChangeArrowheads="1"/>
          </p:cNvSpPr>
          <p:nvPr>
            <p:ph sz="half" idx="2"/>
          </p:nvPr>
        </p:nvSpPr>
        <p:spPr>
          <a:xfrm>
            <a:off x="228600" y="1660525"/>
            <a:ext cx="8915400" cy="5121275"/>
          </a:xfrm>
        </p:spPr>
        <p:txBody>
          <a:bodyPr>
            <a:normAutofit/>
          </a:bodyPr>
          <a:lstStyle/>
          <a:p>
            <a:pPr>
              <a:spcBef>
                <a:spcPts val="200"/>
              </a:spcBef>
              <a:spcAft>
                <a:spcPts val="400"/>
              </a:spcAft>
              <a:buClr>
                <a:srgbClr val="2A8F1E"/>
              </a:buClr>
              <a:buSzPct val="90000"/>
              <a:buFont typeface="Wingdings" panose="05000000000000000000" pitchFamily="2" charset="2"/>
              <a:buChar char="§"/>
              <a:defRPr/>
            </a:pPr>
            <a:r>
              <a:rPr lang="en-US" sz="2000" b="1" dirty="0" smtClean="0">
                <a:effectLst/>
                <a:latin typeface="+mj-lt"/>
              </a:rPr>
              <a:t>CHG cloths contain aloe </a:t>
            </a:r>
            <a:r>
              <a:rPr lang="en-US" sz="2000" b="1" dirty="0" err="1" smtClean="0">
                <a:effectLst/>
                <a:latin typeface="+mj-lt"/>
              </a:rPr>
              <a:t>vera</a:t>
            </a:r>
            <a:endParaRPr lang="en-US" sz="2000" b="1" dirty="0" smtClean="0">
              <a:effectLst/>
              <a:latin typeface="+mj-lt"/>
            </a:endParaRPr>
          </a:p>
          <a:p>
            <a:pPr lvl="1">
              <a:spcBef>
                <a:spcPts val="200"/>
              </a:spcBef>
              <a:spcAft>
                <a:spcPts val="400"/>
              </a:spcAft>
              <a:buClr>
                <a:srgbClr val="2A8F1E"/>
              </a:buClr>
              <a:buSzPct val="90000"/>
              <a:buFont typeface="Tahoma" panose="020B0604030504040204" pitchFamily="34" charset="0"/>
              <a:buChar char="‒"/>
              <a:defRPr/>
            </a:pPr>
            <a:r>
              <a:rPr lang="en-US" sz="2000" dirty="0" smtClean="0">
                <a:effectLst/>
              </a:rPr>
              <a:t>Aloe </a:t>
            </a:r>
            <a:r>
              <a:rPr lang="en-US" sz="2000" dirty="0" err="1" smtClean="0">
                <a:effectLst/>
              </a:rPr>
              <a:t>vera</a:t>
            </a:r>
            <a:r>
              <a:rPr lang="en-US" sz="2000" dirty="0" smtClean="0">
                <a:effectLst/>
              </a:rPr>
              <a:t> may feel sticky or tacky on patient’s skin when not fully dry</a:t>
            </a:r>
          </a:p>
          <a:p>
            <a:pPr lvl="1">
              <a:spcBef>
                <a:spcPts val="200"/>
              </a:spcBef>
              <a:spcAft>
                <a:spcPts val="400"/>
              </a:spcAft>
              <a:buClr>
                <a:srgbClr val="2A8F1E"/>
              </a:buClr>
              <a:buSzPct val="90000"/>
              <a:buFont typeface="Tahoma" panose="020B0604030504040204" pitchFamily="34" charset="0"/>
              <a:buChar char="‒"/>
              <a:defRPr/>
            </a:pPr>
            <a:r>
              <a:rPr lang="en-US" sz="2000" dirty="0" smtClean="0">
                <a:effectLst/>
              </a:rPr>
              <a:t>Once the skin is dry this feeling will go away</a:t>
            </a:r>
            <a:endParaRPr lang="en-US" sz="2000" dirty="0">
              <a:effectLst/>
            </a:endParaRPr>
          </a:p>
          <a:p>
            <a:pPr marL="400050" lvl="1" indent="0">
              <a:spcBef>
                <a:spcPts val="0"/>
              </a:spcBef>
              <a:spcAft>
                <a:spcPts val="0"/>
              </a:spcAft>
              <a:buClr>
                <a:srgbClr val="008BD1"/>
              </a:buClr>
              <a:buFont typeface="Wingdings" pitchFamily="2" charset="2"/>
              <a:buNone/>
              <a:defRPr/>
            </a:pPr>
            <a:endParaRPr lang="en-US" sz="2000" i="1" dirty="0" smtClean="0">
              <a:solidFill>
                <a:srgbClr val="FF0000"/>
              </a:solidFill>
              <a:effectLst/>
              <a:latin typeface="+mj-lt"/>
            </a:endParaRPr>
          </a:p>
          <a:p>
            <a:pPr>
              <a:spcBef>
                <a:spcPts val="200"/>
              </a:spcBef>
              <a:spcAft>
                <a:spcPts val="400"/>
              </a:spcAft>
              <a:buClr>
                <a:srgbClr val="2A8F1E"/>
              </a:buClr>
              <a:buSzPct val="90000"/>
              <a:buFont typeface="Wingdings" panose="05000000000000000000" pitchFamily="2" charset="2"/>
              <a:buChar char="§"/>
              <a:defRPr/>
            </a:pPr>
            <a:r>
              <a:rPr lang="en-US" sz="2000" b="1" dirty="0">
                <a:effectLst/>
              </a:rPr>
              <a:t>Dressing </a:t>
            </a:r>
            <a:r>
              <a:rPr lang="en-US" sz="2000" b="1" dirty="0" smtClean="0">
                <a:effectLst/>
              </a:rPr>
              <a:t>changes</a:t>
            </a:r>
          </a:p>
          <a:p>
            <a:pPr lvl="1">
              <a:spcBef>
                <a:spcPts val="200"/>
              </a:spcBef>
              <a:spcAft>
                <a:spcPts val="400"/>
              </a:spcAft>
              <a:buClr>
                <a:srgbClr val="2A8F1E"/>
              </a:buClr>
              <a:buSzPct val="90000"/>
              <a:buFont typeface="Tahoma" panose="020B0604030504040204" pitchFamily="34" charset="0"/>
              <a:buChar char="‒"/>
              <a:defRPr/>
            </a:pPr>
            <a:r>
              <a:rPr lang="en-US" sz="2000" dirty="0" smtClean="0">
                <a:effectLst/>
              </a:rPr>
              <a:t>Wound dressing or other dressings will not adhere to </a:t>
            </a:r>
            <a:r>
              <a:rPr lang="en-US" sz="2000" dirty="0">
                <a:effectLst/>
              </a:rPr>
              <a:t>skin if CHG has not fully dried</a:t>
            </a:r>
          </a:p>
          <a:p>
            <a:pPr lvl="1">
              <a:spcBef>
                <a:spcPts val="200"/>
              </a:spcBef>
              <a:spcAft>
                <a:spcPts val="400"/>
              </a:spcAft>
              <a:buClr>
                <a:srgbClr val="2A8F1E"/>
              </a:buClr>
              <a:buSzPct val="90000"/>
              <a:buFont typeface="Tahoma" panose="020B0604030504040204" pitchFamily="34" charset="0"/>
              <a:buChar char="‒"/>
              <a:defRPr/>
            </a:pPr>
            <a:r>
              <a:rPr lang="en-US" sz="2000" dirty="0">
                <a:effectLst/>
              </a:rPr>
              <a:t>Ensure CHG is fully dried before changing and replacing dressings</a:t>
            </a:r>
          </a:p>
          <a:p>
            <a:pPr lvl="1">
              <a:spcBef>
                <a:spcPts val="200"/>
              </a:spcBef>
              <a:spcAft>
                <a:spcPts val="400"/>
              </a:spcAft>
              <a:buClr>
                <a:srgbClr val="2A8F1E"/>
              </a:buClr>
              <a:buSzPct val="90000"/>
              <a:buFont typeface="Tahoma" panose="020B0604030504040204" pitchFamily="34" charset="0"/>
              <a:buChar char="‒"/>
              <a:defRPr/>
            </a:pPr>
            <a:endParaRPr lang="en-US" sz="2000" dirty="0" smtClean="0">
              <a:effectLst/>
            </a:endParaRPr>
          </a:p>
          <a:p>
            <a:pPr marL="0" indent="0">
              <a:spcBef>
                <a:spcPts val="0"/>
              </a:spcBef>
              <a:spcAft>
                <a:spcPts val="0"/>
              </a:spcAft>
              <a:buClr>
                <a:srgbClr val="008BD1"/>
              </a:buClr>
              <a:buFont typeface="Wingdings" pitchFamily="2" charset="2"/>
              <a:buNone/>
              <a:defRPr/>
            </a:pPr>
            <a:r>
              <a:rPr lang="en-US" sz="1000" i="1" dirty="0">
                <a:solidFill>
                  <a:srgbClr val="FF0000"/>
                </a:solidFill>
                <a:effectLst/>
                <a:latin typeface="+mj-lt"/>
              </a:rPr>
              <a:t/>
            </a:r>
            <a:br>
              <a:rPr lang="en-US" sz="1000" i="1" dirty="0">
                <a:solidFill>
                  <a:srgbClr val="FF0000"/>
                </a:solidFill>
                <a:effectLst/>
                <a:latin typeface="+mj-lt"/>
              </a:rPr>
            </a:br>
            <a:r>
              <a:rPr lang="en-US" sz="1000" i="1" dirty="0" smtClean="0">
                <a:solidFill>
                  <a:srgbClr val="FF0000"/>
                </a:solidFill>
                <a:effectLst/>
                <a:latin typeface="+mj-lt"/>
              </a:rPr>
              <a:t>   </a:t>
            </a:r>
          </a:p>
          <a:p>
            <a:pPr marL="0" indent="0">
              <a:spcBef>
                <a:spcPts val="0"/>
              </a:spcBef>
              <a:spcAft>
                <a:spcPts val="0"/>
              </a:spcAft>
              <a:buClr>
                <a:srgbClr val="008BD1"/>
              </a:buClr>
              <a:buFont typeface="Wingdings" pitchFamily="2" charset="2"/>
              <a:buNone/>
              <a:defRPr/>
            </a:pPr>
            <a:r>
              <a:rPr lang="en-US" sz="1000" i="1" dirty="0">
                <a:solidFill>
                  <a:srgbClr val="FF0000"/>
                </a:solidFill>
                <a:effectLst/>
                <a:latin typeface="+mj-lt"/>
              </a:rPr>
              <a:t> </a:t>
            </a:r>
            <a:r>
              <a:rPr lang="en-US" sz="1000" i="1" dirty="0" smtClean="0">
                <a:solidFill>
                  <a:srgbClr val="FF0000"/>
                </a:solidFill>
                <a:effectLst/>
                <a:latin typeface="+mj-lt"/>
              </a:rPr>
              <a:t>            </a:t>
            </a:r>
            <a:endParaRPr lang="en-US" sz="1800" dirty="0">
              <a:solidFill>
                <a:srgbClr val="FF0000"/>
              </a:solidFill>
              <a:effectLst/>
              <a:latin typeface="+mj-lt"/>
            </a:endParaRPr>
          </a:p>
        </p:txBody>
      </p:sp>
    </p:spTree>
    <p:extLst>
      <p:ext uri="{BB962C8B-B14F-4D97-AF65-F5344CB8AC3E}">
        <p14:creationId xmlns:p14="http://schemas.microsoft.com/office/powerpoint/2010/main" val="818608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5000"/>
            <a:ext cx="7315200" cy="3733799"/>
          </a:xfrm>
        </p:spPr>
        <p:txBody>
          <a:bodyPr/>
          <a:lstStyle/>
          <a:p>
            <a:pPr marL="342900" lvl="1" indent="-342900">
              <a:buClr>
                <a:srgbClr val="2A8F1E"/>
              </a:buClr>
              <a:buSzPct val="130000"/>
              <a:buFont typeface="Wingdings" pitchFamily="2" charset="2"/>
              <a:buChar char="§"/>
              <a:defRPr/>
            </a:pPr>
            <a:r>
              <a:rPr lang="en-US" sz="2600" b="1" dirty="0" smtClean="0">
                <a:solidFill>
                  <a:srgbClr val="2A8F1E"/>
                </a:solidFill>
                <a:effectLst/>
              </a:rPr>
              <a:t>Devices</a:t>
            </a:r>
          </a:p>
          <a:p>
            <a:pPr marL="342900" lvl="1" indent="-342900">
              <a:buClr>
                <a:srgbClr val="2A8F1E"/>
              </a:buClr>
              <a:buSzPct val="130000"/>
              <a:buFont typeface="Wingdings" pitchFamily="2" charset="2"/>
              <a:buChar char="§"/>
              <a:defRPr/>
            </a:pPr>
            <a:endParaRPr lang="en-US" sz="2600" b="1" dirty="0" smtClean="0">
              <a:solidFill>
                <a:srgbClr val="2A8F1E"/>
              </a:solidFill>
              <a:effectLst/>
            </a:endParaRPr>
          </a:p>
          <a:p>
            <a:pPr marL="342900" lvl="1" indent="-342900">
              <a:buClr>
                <a:srgbClr val="2A8F1E"/>
              </a:buClr>
              <a:buSzPct val="130000"/>
              <a:buFont typeface="Wingdings" pitchFamily="2" charset="2"/>
              <a:buChar char="§"/>
              <a:defRPr/>
            </a:pPr>
            <a:r>
              <a:rPr lang="en-US" sz="2600" b="1" dirty="0" smtClean="0">
                <a:solidFill>
                  <a:srgbClr val="2A8F1E"/>
                </a:solidFill>
                <a:effectLst/>
              </a:rPr>
              <a:t>Incontinence</a:t>
            </a:r>
          </a:p>
          <a:p>
            <a:pPr marL="342900" lvl="1" indent="-342900">
              <a:buClr>
                <a:srgbClr val="2A8F1E"/>
              </a:buClr>
              <a:buSzPct val="130000"/>
              <a:buFont typeface="Wingdings" pitchFamily="2" charset="2"/>
              <a:buChar char="§"/>
              <a:defRPr/>
            </a:pPr>
            <a:endParaRPr lang="en-US" sz="2600" b="1" dirty="0" smtClean="0">
              <a:solidFill>
                <a:srgbClr val="2A8F1E"/>
              </a:solidFill>
              <a:effectLst/>
            </a:endParaRPr>
          </a:p>
          <a:p>
            <a:pPr marL="342900" lvl="1" indent="-342900">
              <a:buClr>
                <a:srgbClr val="2A8F1E"/>
              </a:buClr>
              <a:buSzPct val="130000"/>
              <a:buFont typeface="Wingdings" pitchFamily="2" charset="2"/>
              <a:buChar char="§"/>
              <a:defRPr/>
            </a:pPr>
            <a:r>
              <a:rPr lang="en-US" sz="2600" b="1" dirty="0" smtClean="0">
                <a:solidFill>
                  <a:srgbClr val="2A8F1E"/>
                </a:solidFill>
                <a:effectLst/>
              </a:rPr>
              <a:t>Wounds</a:t>
            </a:r>
          </a:p>
          <a:p>
            <a:pPr marL="342900" lvl="1" indent="-342900">
              <a:buClr>
                <a:srgbClr val="2A8F1E"/>
              </a:buClr>
              <a:buSzPct val="130000"/>
              <a:buFont typeface="Wingdings" pitchFamily="2" charset="2"/>
              <a:buChar char="§"/>
              <a:defRPr/>
            </a:pPr>
            <a:endParaRPr lang="en-US" sz="2600" b="1" dirty="0" smtClean="0">
              <a:solidFill>
                <a:srgbClr val="2A8F1E"/>
              </a:solidFill>
              <a:effectLst/>
            </a:endParaRPr>
          </a:p>
          <a:p>
            <a:pPr marL="342900" lvl="1" indent="-342900">
              <a:buClr>
                <a:srgbClr val="2A8F1E"/>
              </a:buClr>
              <a:buSzPct val="130000"/>
              <a:buFont typeface="Wingdings" pitchFamily="2" charset="2"/>
              <a:buChar char="§"/>
              <a:defRPr/>
            </a:pPr>
            <a:r>
              <a:rPr lang="en-US" sz="2600" b="1" dirty="0" smtClean="0">
                <a:solidFill>
                  <a:srgbClr val="2A8F1E"/>
                </a:solidFill>
                <a:effectLst/>
              </a:rPr>
              <a:t>Obese patients</a:t>
            </a:r>
          </a:p>
          <a:p>
            <a:pPr marL="342900" lvl="1" indent="-342900">
              <a:buClr>
                <a:srgbClr val="2A8F1E"/>
              </a:buClr>
              <a:buSzPct val="130000"/>
              <a:buFont typeface="Wingdings" pitchFamily="2" charset="2"/>
              <a:buChar char="§"/>
              <a:defRPr/>
            </a:pPr>
            <a:endParaRPr lang="en-US" sz="2000" b="1" dirty="0" smtClean="0">
              <a:solidFill>
                <a:srgbClr val="2A8F1E"/>
              </a:solidFill>
              <a:effectLst/>
            </a:endParaRPr>
          </a:p>
          <a:p>
            <a:pPr marL="342900" lvl="1" indent="-342900">
              <a:buClr>
                <a:srgbClr val="2A8F1E"/>
              </a:buClr>
              <a:buSzPct val="130000"/>
              <a:buFont typeface="Wingdings" pitchFamily="2" charset="2"/>
              <a:buChar char="§"/>
              <a:defRPr/>
            </a:pPr>
            <a:endParaRPr lang="en-US" sz="2000" dirty="0" smtClean="0">
              <a:solidFill>
                <a:srgbClr val="2A8F1E"/>
              </a:solidFill>
              <a:effectLst/>
            </a:endParaRPr>
          </a:p>
        </p:txBody>
      </p:sp>
      <p:sp>
        <p:nvSpPr>
          <p:cNvPr id="5" name="Title 1"/>
          <p:cNvSpPr txBox="1">
            <a:spLocks/>
          </p:cNvSpPr>
          <p:nvPr/>
        </p:nvSpPr>
        <p:spPr bwMode="auto">
          <a:xfrm>
            <a:off x="152400" y="457201"/>
            <a:ext cx="8839200" cy="1066800"/>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rPr>
              <a:t>Special Circumstances</a:t>
            </a:r>
            <a:endParaRPr lang="en-US" sz="3800" b="1" dirty="0">
              <a:ln w="10541" cmpd="sng">
                <a:solidFill>
                  <a:schemeClr val="accent1">
                    <a:shade val="88000"/>
                    <a:satMod val="110000"/>
                  </a:schemeClr>
                </a:solidFill>
                <a:prstDash val="solid"/>
              </a:ln>
              <a:solidFill>
                <a:srgbClr val="2A8F1E"/>
              </a:solidFill>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18</a:t>
            </a:fld>
            <a:endParaRPr lang="en-US" dirty="0"/>
          </a:p>
        </p:txBody>
      </p:sp>
    </p:spTree>
    <p:extLst>
      <p:ext uri="{BB962C8B-B14F-4D97-AF65-F5344CB8AC3E}">
        <p14:creationId xmlns:p14="http://schemas.microsoft.com/office/powerpoint/2010/main" val="2195024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1"/>
            <a:ext cx="8839200" cy="5105399"/>
          </a:xfrm>
        </p:spPr>
        <p:txBody>
          <a:bodyPr/>
          <a:lstStyle/>
          <a:p>
            <a:pPr marL="342900" lvl="1" indent="-342900">
              <a:buClr>
                <a:srgbClr val="2A8F1E"/>
              </a:buClr>
              <a:buSzPct val="130000"/>
              <a:buFont typeface="Wingdings" pitchFamily="2" charset="2"/>
              <a:buChar char="§"/>
              <a:defRPr/>
            </a:pPr>
            <a:r>
              <a:rPr lang="en-US" sz="2000" b="1" dirty="0" smtClean="0">
                <a:solidFill>
                  <a:srgbClr val="2A8F1E"/>
                </a:solidFill>
                <a:effectLst/>
              </a:rPr>
              <a:t>Remember to clean not only the skin around the device, but the device itself to prevent infection. CHG is safe on devices.</a:t>
            </a:r>
          </a:p>
          <a:p>
            <a:pPr marL="342900" lvl="1" indent="-342900">
              <a:buClr>
                <a:srgbClr val="2A8F1E"/>
              </a:buClr>
              <a:buSzPct val="130000"/>
              <a:buFont typeface="Wingdings" pitchFamily="2" charset="2"/>
              <a:buChar char="§"/>
              <a:defRPr/>
            </a:pPr>
            <a:endParaRPr lang="en-US" sz="400" b="1" dirty="0" smtClean="0">
              <a:solidFill>
                <a:srgbClr val="2A8F1E"/>
              </a:solidFill>
              <a:effectLst/>
            </a:endParaRPr>
          </a:p>
          <a:p>
            <a:pPr marL="342900" lvl="1" indent="-342900">
              <a:buClr>
                <a:srgbClr val="2A8F1E"/>
              </a:buClr>
              <a:buSzPct val="130000"/>
              <a:buFont typeface="Wingdings" pitchFamily="2" charset="2"/>
              <a:buChar char="§"/>
              <a:defRPr/>
            </a:pPr>
            <a:r>
              <a:rPr lang="en-US" sz="2000" b="1" dirty="0" smtClean="0">
                <a:solidFill>
                  <a:srgbClr val="2A8F1E"/>
                </a:solidFill>
                <a:effectLst/>
              </a:rPr>
              <a:t>In the example of </a:t>
            </a:r>
            <a:r>
              <a:rPr lang="en-US" sz="2000" b="1" dirty="0">
                <a:solidFill>
                  <a:srgbClr val="2A8F1E"/>
                </a:solidFill>
                <a:effectLst/>
              </a:rPr>
              <a:t>c</a:t>
            </a:r>
            <a:r>
              <a:rPr lang="en-US" sz="2000" b="1" dirty="0" smtClean="0">
                <a:solidFill>
                  <a:srgbClr val="2A8F1E"/>
                </a:solidFill>
                <a:effectLst/>
              </a:rPr>
              <a:t>entral </a:t>
            </a:r>
            <a:r>
              <a:rPr lang="en-US" sz="2000" b="1" dirty="0">
                <a:solidFill>
                  <a:srgbClr val="2A8F1E"/>
                </a:solidFill>
                <a:effectLst/>
              </a:rPr>
              <a:t>l</a:t>
            </a:r>
            <a:r>
              <a:rPr lang="en-US" sz="2000" b="1" dirty="0" smtClean="0">
                <a:solidFill>
                  <a:srgbClr val="2A8F1E"/>
                </a:solidFill>
                <a:effectLst/>
              </a:rPr>
              <a:t>ines: </a:t>
            </a:r>
          </a:p>
          <a:p>
            <a:pPr marL="795338" lvl="1" indent="-333375">
              <a:spcBef>
                <a:spcPts val="200"/>
              </a:spcBef>
              <a:spcAft>
                <a:spcPts val="200"/>
              </a:spcAft>
              <a:buClr>
                <a:srgbClr val="2A8F1E"/>
              </a:buClr>
              <a:buSzPct val="130000"/>
              <a:buFont typeface="Wingdings" pitchFamily="2" charset="2"/>
              <a:buChar char="ü"/>
              <a:defRPr/>
            </a:pPr>
            <a:r>
              <a:rPr lang="en-US" sz="2000" dirty="0">
                <a:effectLst/>
              </a:rPr>
              <a:t>	E</a:t>
            </a:r>
            <a:r>
              <a:rPr lang="en-US" sz="2000" dirty="0" smtClean="0">
                <a:effectLst/>
              </a:rPr>
              <a:t>nsure careful cleansing of skin around lines to remove bacteria</a:t>
            </a:r>
          </a:p>
          <a:p>
            <a:pPr marL="795338" lvl="1" indent="-333375">
              <a:spcBef>
                <a:spcPts val="200"/>
              </a:spcBef>
              <a:spcAft>
                <a:spcPts val="200"/>
              </a:spcAft>
              <a:buClr>
                <a:srgbClr val="2A8F1E"/>
              </a:buClr>
              <a:buSzPct val="130000"/>
              <a:buFont typeface="Wingdings" pitchFamily="2" charset="2"/>
              <a:buChar char="ü"/>
              <a:defRPr/>
            </a:pPr>
            <a:r>
              <a:rPr lang="en-US" sz="2000" dirty="0" smtClean="0">
                <a:effectLst/>
              </a:rPr>
              <a:t>  After cleaning skin, clean 6 inches of line closest to the body</a:t>
            </a:r>
          </a:p>
          <a:p>
            <a:pPr marL="795338" lvl="1" indent="-333375">
              <a:spcBef>
                <a:spcPts val="200"/>
              </a:spcBef>
              <a:spcAft>
                <a:spcPts val="200"/>
              </a:spcAft>
              <a:buClr>
                <a:srgbClr val="2A8F1E"/>
              </a:buClr>
              <a:buSzPct val="130000"/>
              <a:buFont typeface="Wingdings" pitchFamily="2" charset="2"/>
              <a:buChar char="ü"/>
              <a:defRPr/>
            </a:pPr>
            <a:r>
              <a:rPr lang="en-US" sz="2000" dirty="0" smtClean="0">
                <a:effectLst/>
              </a:rPr>
              <a:t>	Clean over semi-permeable dressings</a:t>
            </a:r>
          </a:p>
          <a:p>
            <a:pPr marL="342900" lvl="1" indent="-342900">
              <a:buClr>
                <a:srgbClr val="2A8F1E"/>
              </a:buClr>
              <a:buSzPct val="130000"/>
              <a:buFont typeface="Wingdings" pitchFamily="2" charset="2"/>
              <a:buChar char="§"/>
              <a:defRPr/>
            </a:pPr>
            <a:endParaRPr lang="en-US" sz="400" dirty="0" smtClean="0">
              <a:effectLst/>
            </a:endParaRPr>
          </a:p>
          <a:p>
            <a:pPr marL="342900" lvl="1" indent="-342900">
              <a:buClr>
                <a:srgbClr val="2A8F1E"/>
              </a:buClr>
              <a:buSzPct val="130000"/>
              <a:buFont typeface="Wingdings" pitchFamily="2" charset="2"/>
              <a:buChar char="§"/>
              <a:defRPr/>
            </a:pPr>
            <a:r>
              <a:rPr lang="en-US" sz="2000" b="1" dirty="0" smtClean="0">
                <a:solidFill>
                  <a:srgbClr val="2A8F1E"/>
                </a:solidFill>
                <a:effectLst/>
              </a:rPr>
              <a:t>The same applies to other devices, such as drains, G or J -tubes,</a:t>
            </a:r>
          </a:p>
          <a:p>
            <a:pPr marL="0" lvl="1" indent="0">
              <a:buClr>
                <a:srgbClr val="2A8F1E"/>
              </a:buClr>
              <a:buSzPct val="130000"/>
              <a:buNone/>
              <a:defRPr/>
            </a:pPr>
            <a:r>
              <a:rPr lang="en-US" sz="2000" b="1" dirty="0">
                <a:solidFill>
                  <a:srgbClr val="2A8F1E"/>
                </a:solidFill>
                <a:effectLst/>
              </a:rPr>
              <a:t> </a:t>
            </a:r>
            <a:r>
              <a:rPr lang="en-US" sz="2000" b="1" dirty="0" smtClean="0">
                <a:solidFill>
                  <a:srgbClr val="2A8F1E"/>
                </a:solidFill>
                <a:effectLst/>
              </a:rPr>
              <a:t>    rectal tubes, chest tubes, EKG leads, urinary catheters: </a:t>
            </a:r>
          </a:p>
          <a:p>
            <a:pPr marL="800100" lvl="2" indent="-342900">
              <a:buClr>
                <a:srgbClr val="2A8F1E"/>
              </a:buClr>
              <a:buSzPct val="130000"/>
              <a:buFont typeface="Wingdings" pitchFamily="2" charset="2"/>
              <a:buChar char="ü"/>
              <a:defRPr/>
            </a:pPr>
            <a:endParaRPr lang="en-US" sz="400" dirty="0" smtClean="0">
              <a:effectLst/>
            </a:endParaRPr>
          </a:p>
          <a:p>
            <a:pPr marL="800100" lvl="2" indent="-342900">
              <a:buClr>
                <a:srgbClr val="2A8F1E"/>
              </a:buClr>
              <a:buSzPct val="130000"/>
              <a:buFont typeface="Wingdings" pitchFamily="2" charset="2"/>
              <a:buChar char="ü"/>
              <a:defRPr/>
            </a:pPr>
            <a:r>
              <a:rPr lang="en-US" sz="2000" dirty="0" smtClean="0">
                <a:effectLst/>
              </a:rPr>
              <a:t>If dressing removed for changing, clean area well with CHG and </a:t>
            </a:r>
            <a:r>
              <a:rPr lang="en-US" sz="2000" b="1" dirty="0" smtClean="0">
                <a:effectLst/>
              </a:rPr>
              <a:t>fully dry </a:t>
            </a:r>
            <a:r>
              <a:rPr lang="en-US" sz="2000" dirty="0" smtClean="0">
                <a:effectLst/>
              </a:rPr>
              <a:t>before replacing dressing </a:t>
            </a:r>
          </a:p>
          <a:p>
            <a:pPr marL="800100" lvl="2" indent="-342900">
              <a:buClr>
                <a:srgbClr val="2A8F1E"/>
              </a:buClr>
              <a:buSzPct val="130000"/>
              <a:buFont typeface="Wingdings" pitchFamily="2" charset="2"/>
              <a:buChar char="ü"/>
              <a:defRPr/>
            </a:pPr>
            <a:endParaRPr lang="en-US" sz="400" dirty="0" smtClean="0">
              <a:effectLst/>
            </a:endParaRPr>
          </a:p>
          <a:p>
            <a:pPr marL="800100" lvl="2" indent="-342900">
              <a:buClr>
                <a:srgbClr val="2A8F1E"/>
              </a:buClr>
              <a:buSzPct val="130000"/>
              <a:buFont typeface="Wingdings" pitchFamily="2" charset="2"/>
              <a:buChar char="ü"/>
              <a:defRPr/>
            </a:pPr>
            <a:r>
              <a:rPr lang="en-US" sz="2000" dirty="0" smtClean="0">
                <a:effectLst/>
              </a:rPr>
              <a:t>If dressing in place, clean over dressing. After skin is cleaned, use clean part of CHG cloth to clean at least 6 inches of tubing closest to patient.</a:t>
            </a:r>
          </a:p>
        </p:txBody>
      </p:sp>
      <p:sp>
        <p:nvSpPr>
          <p:cNvPr id="5" name="Title 1"/>
          <p:cNvSpPr txBox="1">
            <a:spLocks/>
          </p:cNvSpPr>
          <p:nvPr/>
        </p:nvSpPr>
        <p:spPr bwMode="auto">
          <a:xfrm>
            <a:off x="152400" y="457201"/>
            <a:ext cx="8839200" cy="914400"/>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CHG Cloths and Devices</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19</a:t>
            </a:fld>
            <a:endParaRPr lang="en-US" dirty="0"/>
          </a:p>
        </p:txBody>
      </p:sp>
    </p:spTree>
    <p:extLst>
      <p:ext uri="{BB962C8B-B14F-4D97-AF65-F5344CB8AC3E}">
        <p14:creationId xmlns:p14="http://schemas.microsoft.com/office/powerpoint/2010/main" val="2959692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04800" y="381001"/>
            <a:ext cx="8610600" cy="1066800"/>
          </a:xfrm>
          <a:prstGeom prst="rect">
            <a:avLst/>
          </a:prstGeom>
          <a:noFill/>
          <a:ln w="9525">
            <a:noFill/>
            <a:miter lim="800000"/>
            <a:headEnd/>
            <a:tailEnd/>
          </a:ln>
          <a:effectLst/>
        </p:spPr>
        <p:txBody>
          <a:bodyPr anchor="ctr"/>
          <a:lstStyle/>
          <a:p>
            <a:pPr algn="ctr">
              <a:spcAft>
                <a:spcPts val="1000"/>
              </a:spcAft>
              <a:defRPr/>
            </a:pPr>
            <a:endParaRPr lang="en-US" sz="3800" b="1" dirty="0">
              <a:ln w="10541" cmpd="sng">
                <a:solidFill>
                  <a:schemeClr val="accent1">
                    <a:shade val="88000"/>
                    <a:satMod val="110000"/>
                  </a:schemeClr>
                </a:solidFill>
                <a:prstDash val="solid"/>
              </a:ln>
              <a:solidFill>
                <a:srgbClr val="0070C0"/>
              </a:solidFill>
            </a:endParaRPr>
          </a:p>
        </p:txBody>
      </p:sp>
      <p:sp>
        <p:nvSpPr>
          <p:cNvPr id="6" name="TextBox 5"/>
          <p:cNvSpPr txBox="1"/>
          <p:nvPr/>
        </p:nvSpPr>
        <p:spPr>
          <a:xfrm>
            <a:off x="533400" y="378540"/>
            <a:ext cx="8077200" cy="677108"/>
          </a:xfrm>
          <a:prstGeom prst="rect">
            <a:avLst/>
          </a:prstGeom>
          <a:noFill/>
        </p:spPr>
        <p:txBody>
          <a:bodyPr>
            <a:spAutoFit/>
          </a:bodyPr>
          <a:lstStyle/>
          <a:p>
            <a:pPr algn="ctr">
              <a:defRPr/>
            </a:pPr>
            <a:r>
              <a:rPr lang="en-US" sz="3800" b="1" dirty="0" smtClean="0">
                <a:solidFill>
                  <a:srgbClr val="2A8F1E"/>
                </a:solidFill>
              </a:rPr>
              <a:t>SHIELD Introduction</a:t>
            </a:r>
            <a:endParaRPr lang="en-US" sz="3800" b="1" dirty="0">
              <a:solidFill>
                <a:srgbClr val="2A8F1E"/>
              </a:solidFill>
            </a:endParaRPr>
          </a:p>
        </p:txBody>
      </p:sp>
      <p:sp>
        <p:nvSpPr>
          <p:cNvPr id="7" name="Content Placeholder 2"/>
          <p:cNvSpPr txBox="1">
            <a:spLocks/>
          </p:cNvSpPr>
          <p:nvPr/>
        </p:nvSpPr>
        <p:spPr bwMode="auto">
          <a:xfrm>
            <a:off x="0" y="1524000"/>
            <a:ext cx="8763000" cy="4648200"/>
          </a:xfrm>
          <a:prstGeom prst="rect">
            <a:avLst/>
          </a:prstGeom>
          <a:noFill/>
          <a:ln w="9525">
            <a:noFill/>
            <a:miter lim="800000"/>
            <a:headEnd/>
            <a:tailEnd/>
          </a:ln>
          <a:effectLst/>
        </p:spPr>
        <p:txBody>
          <a:bodyPr/>
          <a:lstStyle/>
          <a:p>
            <a:pPr marL="548640" lvl="1" indent="-338328">
              <a:buClr>
                <a:srgbClr val="2A8F1E"/>
              </a:buClr>
              <a:buSzPct val="130000"/>
              <a:buFont typeface="Wingdings" panose="05000000000000000000" pitchFamily="2" charset="2"/>
              <a:buChar char="§"/>
              <a:defRPr/>
            </a:pPr>
            <a:r>
              <a:rPr lang="en-US" sz="2000" dirty="0" smtClean="0">
                <a:solidFill>
                  <a:schemeClr val="tx1"/>
                </a:solidFill>
              </a:rPr>
              <a:t>Our hospital is participating in SHIELD, a nationally recognized quality improvement project to reduce multi-drug resistant organisms (MDROs) in healthcare facilities</a:t>
            </a:r>
          </a:p>
          <a:p>
            <a:pPr marL="210312" lvl="1">
              <a:buClr>
                <a:srgbClr val="2A8F1E"/>
              </a:buClr>
              <a:buSzPct val="130000"/>
              <a:defRPr/>
            </a:pPr>
            <a:endParaRPr lang="en-US" sz="2000" dirty="0">
              <a:solidFill>
                <a:schemeClr val="tx1"/>
              </a:solidFill>
            </a:endParaRPr>
          </a:p>
          <a:p>
            <a:pPr marL="548640" lvl="2" indent="-341313">
              <a:buClr>
                <a:srgbClr val="2A8F1E"/>
              </a:buClr>
              <a:buSzPct val="130000"/>
              <a:buFont typeface="Wingdings" pitchFamily="2" charset="2"/>
              <a:buChar char="§"/>
              <a:defRPr/>
            </a:pPr>
            <a:r>
              <a:rPr lang="en-US" sz="2000" dirty="0">
                <a:solidFill>
                  <a:schemeClr val="tx1"/>
                </a:solidFill>
              </a:rPr>
              <a:t>From this training you will learn:</a:t>
            </a:r>
          </a:p>
          <a:p>
            <a:pPr marL="822960" lvl="2" indent="-285750">
              <a:buClr>
                <a:srgbClr val="2A8F1E"/>
              </a:buClr>
              <a:buSzPct val="80000"/>
              <a:buFont typeface="Wingdings" pitchFamily="2" charset="2"/>
              <a:buChar char="ü"/>
              <a:defRPr/>
            </a:pPr>
            <a:r>
              <a:rPr lang="en-US" sz="2000" dirty="0">
                <a:solidFill>
                  <a:schemeClr val="tx1"/>
                </a:solidFill>
              </a:rPr>
              <a:t>How to implement decolonization with chlorhexidine (CHG)</a:t>
            </a:r>
          </a:p>
          <a:p>
            <a:pPr marL="822960" lvl="2" indent="-285750">
              <a:buClr>
                <a:srgbClr val="2A8F1E"/>
              </a:buClr>
              <a:buSzPct val="80000"/>
              <a:buFont typeface="Wingdings" pitchFamily="2" charset="2"/>
              <a:buChar char="ü"/>
              <a:defRPr/>
            </a:pPr>
            <a:r>
              <a:rPr lang="en-US" sz="2000" dirty="0">
                <a:solidFill>
                  <a:schemeClr val="tx1"/>
                </a:solidFill>
              </a:rPr>
              <a:t>How to implement decolonization with nasal </a:t>
            </a:r>
            <a:r>
              <a:rPr lang="en-US" sz="2000" dirty="0" err="1">
                <a:solidFill>
                  <a:schemeClr val="tx1"/>
                </a:solidFill>
              </a:rPr>
              <a:t>iodophor</a:t>
            </a:r>
            <a:endParaRPr lang="en-US" sz="2000" dirty="0">
              <a:solidFill>
                <a:schemeClr val="tx1"/>
              </a:solidFill>
            </a:endParaRPr>
          </a:p>
          <a:p>
            <a:pPr marL="822960" lvl="2" indent="-285750">
              <a:buClr>
                <a:srgbClr val="2A8F1E"/>
              </a:buClr>
              <a:buSzPct val="80000"/>
              <a:buFont typeface="Wingdings" pitchFamily="2" charset="2"/>
              <a:buChar char="ü"/>
              <a:defRPr/>
            </a:pPr>
            <a:r>
              <a:rPr lang="en-US" sz="2000" dirty="0">
                <a:solidFill>
                  <a:schemeClr val="tx1"/>
                </a:solidFill>
              </a:rPr>
              <a:t>How to address special circumstances related to decolonization</a:t>
            </a:r>
          </a:p>
          <a:p>
            <a:pPr marL="537210" lvl="2">
              <a:buClr>
                <a:srgbClr val="008BD1"/>
              </a:buClr>
              <a:buSzPct val="80000"/>
              <a:defRPr/>
            </a:pPr>
            <a:endParaRPr lang="en-US" sz="2000" dirty="0">
              <a:solidFill>
                <a:schemeClr val="tx1"/>
              </a:solidFill>
            </a:endParaRPr>
          </a:p>
          <a:p>
            <a:pPr marL="548640" lvl="1" indent="-336550">
              <a:buClr>
                <a:srgbClr val="2A8F1E"/>
              </a:buClr>
              <a:buSzPct val="130000"/>
              <a:buFont typeface="Wingdings" pitchFamily="2" charset="2"/>
              <a:buChar char="§"/>
              <a:defRPr/>
            </a:pPr>
            <a:r>
              <a:rPr lang="en-US" sz="2000" dirty="0">
                <a:solidFill>
                  <a:schemeClr val="tx1"/>
                </a:solidFill>
              </a:rPr>
              <a:t>This training module will take approximately 20 minutes to </a:t>
            </a:r>
            <a:r>
              <a:rPr lang="en-US" sz="2000" dirty="0" smtClean="0">
                <a:solidFill>
                  <a:schemeClr val="tx1"/>
                </a:solidFill>
              </a:rPr>
              <a:t>complete</a:t>
            </a:r>
            <a:endParaRPr lang="en-US" sz="2000" dirty="0">
              <a:solidFill>
                <a:schemeClr val="tx1"/>
              </a:solidFill>
            </a:endParaRPr>
          </a:p>
          <a:p>
            <a:pPr marL="514350" lvl="1">
              <a:buClr>
                <a:srgbClr val="008BD1"/>
              </a:buClr>
              <a:buSzPct val="130000"/>
              <a:defRPr/>
            </a:pPr>
            <a:endParaRPr lang="en-US" sz="2000" dirty="0"/>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2</a:t>
            </a:fld>
            <a:endParaRPr lang="en-US" dirty="0"/>
          </a:p>
        </p:txBody>
      </p:sp>
    </p:spTree>
    <p:extLst>
      <p:ext uri="{BB962C8B-B14F-4D97-AF65-F5344CB8AC3E}">
        <p14:creationId xmlns:p14="http://schemas.microsoft.com/office/powerpoint/2010/main" val="1931438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08125"/>
            <a:ext cx="8839200" cy="4648200"/>
          </a:xfrm>
        </p:spPr>
        <p:txBody>
          <a:bodyPr>
            <a:noAutofit/>
          </a:bodyPr>
          <a:lstStyle/>
          <a:p>
            <a:pPr>
              <a:buClr>
                <a:schemeClr val="accent6">
                  <a:lumMod val="75000"/>
                </a:schemeClr>
              </a:buClr>
              <a:buSzPct val="130000"/>
              <a:buFont typeface="Wingdings" pitchFamily="2" charset="2"/>
              <a:buNone/>
              <a:defRPr/>
            </a:pPr>
            <a:r>
              <a:rPr lang="en-US" sz="2000" b="1" dirty="0" smtClean="0">
                <a:effectLst/>
              </a:rPr>
              <a:t>	Do </a:t>
            </a:r>
            <a:r>
              <a:rPr lang="en-US" sz="2000" b="1" dirty="0" smtClean="0">
                <a:solidFill>
                  <a:srgbClr val="FF0000"/>
                </a:solidFill>
                <a:effectLst/>
              </a:rPr>
              <a:t>NOT</a:t>
            </a:r>
            <a:r>
              <a:rPr lang="en-US" sz="2000" b="1" dirty="0" smtClean="0">
                <a:effectLst/>
              </a:rPr>
              <a:t> use soap to cleanse incontinent patients. Soap can inactivate CHG. </a:t>
            </a:r>
            <a:r>
              <a:rPr lang="en-US" sz="2000" b="1" dirty="0">
                <a:effectLst/>
              </a:rPr>
              <a:t>U</a:t>
            </a:r>
            <a:r>
              <a:rPr lang="en-US" sz="2000" b="1" dirty="0" smtClean="0">
                <a:effectLst/>
              </a:rPr>
              <a:t>se barrier products compatible with CHG*  </a:t>
            </a:r>
          </a:p>
          <a:p>
            <a:pPr>
              <a:buClr>
                <a:schemeClr val="accent6">
                  <a:lumMod val="75000"/>
                </a:schemeClr>
              </a:buClr>
              <a:buSzPct val="130000"/>
              <a:buFont typeface="Wingdings" pitchFamily="2" charset="2"/>
              <a:buNone/>
              <a:defRPr/>
            </a:pPr>
            <a:endParaRPr lang="en-US" sz="400" dirty="0" smtClean="0">
              <a:solidFill>
                <a:schemeClr val="accent6">
                  <a:lumMod val="75000"/>
                </a:schemeClr>
              </a:solidFill>
              <a:effectLst/>
            </a:endParaRPr>
          </a:p>
          <a:p>
            <a:pPr marL="795338">
              <a:buClr>
                <a:srgbClr val="2A8F1E"/>
              </a:buClr>
              <a:buSzPct val="130000"/>
              <a:buFont typeface="Wingdings" pitchFamily="2" charset="2"/>
              <a:buChar char="§"/>
              <a:defRPr/>
            </a:pPr>
            <a:r>
              <a:rPr lang="en-US" sz="2000" dirty="0" smtClean="0">
                <a:effectLst/>
              </a:rPr>
              <a:t>Remove urine/stool with usual incontinence wipes/cloths and water. Do </a:t>
            </a:r>
            <a:r>
              <a:rPr lang="en-US" sz="2000" b="1" dirty="0" smtClean="0">
                <a:solidFill>
                  <a:srgbClr val="FF0000"/>
                </a:solidFill>
                <a:effectLst/>
              </a:rPr>
              <a:t>NOT</a:t>
            </a:r>
            <a:r>
              <a:rPr lang="en-US" sz="2000" dirty="0" smtClean="0">
                <a:effectLst/>
              </a:rPr>
              <a:t> use soap.</a:t>
            </a:r>
          </a:p>
          <a:p>
            <a:pPr marL="795338">
              <a:buClr>
                <a:srgbClr val="2A8F1E"/>
              </a:buClr>
              <a:buSzPct val="130000"/>
              <a:buFont typeface="Wingdings" pitchFamily="2" charset="2"/>
              <a:buChar char="§"/>
              <a:defRPr/>
            </a:pPr>
            <a:endParaRPr lang="en-US" sz="400" dirty="0" smtClean="0">
              <a:effectLst/>
            </a:endParaRPr>
          </a:p>
          <a:p>
            <a:pPr marL="795338">
              <a:buClr>
                <a:srgbClr val="2A8F1E"/>
              </a:buClr>
              <a:buSzPct val="130000"/>
              <a:buFont typeface="Wingdings" pitchFamily="2" charset="2"/>
              <a:buChar char="§"/>
              <a:defRPr/>
            </a:pPr>
            <a:r>
              <a:rPr lang="en-US" sz="2000" dirty="0" smtClean="0">
                <a:effectLst/>
              </a:rPr>
              <a:t>Apply a single </a:t>
            </a:r>
            <a:r>
              <a:rPr lang="en-US" sz="2000" dirty="0">
                <a:effectLst/>
              </a:rPr>
              <a:t>2-cloth CHG </a:t>
            </a:r>
            <a:r>
              <a:rPr lang="en-US" sz="2000" dirty="0" smtClean="0">
                <a:effectLst/>
              </a:rPr>
              <a:t>pack and allow to </a:t>
            </a:r>
            <a:r>
              <a:rPr lang="en-US" sz="2000" b="1" dirty="0" smtClean="0">
                <a:effectLst/>
              </a:rPr>
              <a:t>air dry</a:t>
            </a:r>
            <a:endParaRPr lang="en-US" sz="400" b="1" dirty="0" smtClean="0">
              <a:effectLst/>
            </a:endParaRPr>
          </a:p>
          <a:p>
            <a:pPr marL="795338">
              <a:buClr>
                <a:srgbClr val="2A8F1E"/>
              </a:buClr>
              <a:buSzPct val="130000"/>
              <a:buFont typeface="Wingdings" pitchFamily="2" charset="2"/>
              <a:buChar char="§"/>
              <a:defRPr/>
            </a:pPr>
            <a:endParaRPr lang="en-US" sz="400" b="1" dirty="0" smtClean="0">
              <a:solidFill>
                <a:srgbClr val="FF0000"/>
              </a:solidFill>
              <a:effectLst/>
            </a:endParaRPr>
          </a:p>
          <a:p>
            <a:pPr marL="795338">
              <a:buClr>
                <a:srgbClr val="2A8F1E"/>
              </a:buClr>
              <a:buSzPct val="130000"/>
              <a:buFont typeface="Wingdings" pitchFamily="2" charset="2"/>
              <a:buChar char="§"/>
              <a:defRPr/>
            </a:pPr>
            <a:r>
              <a:rPr lang="en-US" sz="2000" dirty="0" smtClean="0">
                <a:effectLst/>
              </a:rPr>
              <a:t>Apply CHG-compatible barrier protection, if needed</a:t>
            </a:r>
          </a:p>
          <a:p>
            <a:pPr marL="795338">
              <a:buClr>
                <a:srgbClr val="2A8F1E"/>
              </a:buClr>
              <a:buSzPct val="130000"/>
              <a:buFont typeface="Wingdings" pitchFamily="2" charset="2"/>
              <a:buChar char="§"/>
              <a:defRPr/>
            </a:pPr>
            <a:endParaRPr lang="en-US" sz="400" dirty="0" smtClean="0">
              <a:effectLst/>
            </a:endParaRPr>
          </a:p>
          <a:p>
            <a:pPr marL="795338">
              <a:buClr>
                <a:srgbClr val="2A8F1E"/>
              </a:buClr>
              <a:buSzPct val="130000"/>
              <a:buFont typeface="Wingdings" pitchFamily="2" charset="2"/>
              <a:buChar char="§"/>
              <a:defRPr/>
            </a:pPr>
            <a:r>
              <a:rPr lang="en-US" sz="2000" dirty="0" smtClean="0">
                <a:effectLst/>
              </a:rPr>
              <a:t>If additional barrier protection is needed during day, OK to use additional CHG compatible barrier protection products</a:t>
            </a:r>
          </a:p>
          <a:p>
            <a:pPr marL="795338">
              <a:buClr>
                <a:srgbClr val="2A8F1E"/>
              </a:buClr>
              <a:buSzPct val="130000"/>
              <a:buFont typeface="Wingdings" pitchFamily="2" charset="2"/>
              <a:buChar char="§"/>
              <a:defRPr/>
            </a:pPr>
            <a:endParaRPr lang="en-US" sz="400" dirty="0" smtClean="0">
              <a:effectLst/>
            </a:endParaRPr>
          </a:p>
          <a:p>
            <a:pPr marL="795338">
              <a:buClr>
                <a:srgbClr val="2A8F1E"/>
              </a:buClr>
              <a:buSzPct val="130000"/>
              <a:buFont typeface="Wingdings" pitchFamily="2" charset="2"/>
              <a:buChar char="§"/>
              <a:defRPr/>
            </a:pPr>
            <a:r>
              <a:rPr lang="en-US" sz="2000" dirty="0" smtClean="0">
                <a:effectLst/>
              </a:rPr>
              <a:t>If additional bathing is required throughout the day, clean with CHG cloths, then reapply CHG compatible barrier protection products, as needed</a:t>
            </a:r>
          </a:p>
          <a:p>
            <a:pPr>
              <a:buClr>
                <a:srgbClr val="006496"/>
              </a:buClr>
              <a:buSzPct val="130000"/>
              <a:buFont typeface="Wingdings" pitchFamily="2" charset="2"/>
              <a:buChar char="§"/>
              <a:defRPr/>
            </a:pPr>
            <a:endParaRPr lang="en-US" sz="2000" dirty="0" smtClean="0">
              <a:solidFill>
                <a:schemeClr val="accent6">
                  <a:lumMod val="75000"/>
                </a:schemeClr>
              </a:solidFill>
              <a:effectLst/>
              <a:latin typeface="+mj-lt"/>
            </a:endParaRPr>
          </a:p>
          <a:p>
            <a:pPr>
              <a:buClr>
                <a:srgbClr val="006496"/>
              </a:buClr>
              <a:buSzPct val="130000"/>
              <a:buFont typeface="Wingdings" pitchFamily="2" charset="2"/>
              <a:buNone/>
              <a:defRPr/>
            </a:pPr>
            <a:r>
              <a:rPr lang="en-US" sz="2000" dirty="0" smtClean="0">
                <a:solidFill>
                  <a:srgbClr val="2A8F1E"/>
                </a:solidFill>
                <a:effectLst/>
                <a:latin typeface="+mj-lt"/>
              </a:rPr>
              <a:t>	*Contact manufacture for confirmation of CHG compatibility</a:t>
            </a:r>
          </a:p>
        </p:txBody>
      </p:sp>
      <p:sp>
        <p:nvSpPr>
          <p:cNvPr id="5" name="Title 1"/>
          <p:cNvSpPr txBox="1">
            <a:spLocks/>
          </p:cNvSpPr>
          <p:nvPr/>
        </p:nvSpPr>
        <p:spPr bwMode="auto">
          <a:xfrm>
            <a:off x="152400" y="457200"/>
            <a:ext cx="8839200" cy="1050925"/>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CHG Cloths and Incontinence</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a:xfrm>
            <a:off x="7086600" y="6324600"/>
            <a:ext cx="1905000" cy="457200"/>
          </a:xfrm>
        </p:spPr>
        <p:txBody>
          <a:bodyPr/>
          <a:lstStyle/>
          <a:p>
            <a:pPr>
              <a:defRPr/>
            </a:pPr>
            <a:fld id="{E09AB3BF-787C-4EC1-A58D-B64689BEEAC0}" type="slidenum">
              <a:rPr lang="en-US" smtClean="0"/>
              <a:pPr>
                <a:defRPr/>
              </a:pPr>
              <a:t>20</a:t>
            </a:fld>
            <a:endParaRPr lang="en-US" dirty="0"/>
          </a:p>
        </p:txBody>
      </p:sp>
    </p:spTree>
    <p:extLst>
      <p:ext uri="{BB962C8B-B14F-4D97-AF65-F5344CB8AC3E}">
        <p14:creationId xmlns:p14="http://schemas.microsoft.com/office/powerpoint/2010/main" val="3553963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68401"/>
            <a:ext cx="8839200" cy="4572000"/>
          </a:xfrm>
        </p:spPr>
        <p:txBody>
          <a:bodyPr/>
          <a:lstStyle/>
          <a:p>
            <a:pPr>
              <a:buClr>
                <a:schemeClr val="accent6">
                  <a:lumMod val="75000"/>
                </a:schemeClr>
              </a:buClr>
              <a:buSzPct val="130000"/>
              <a:buFont typeface="Wingdings" pitchFamily="2" charset="2"/>
              <a:buNone/>
              <a:defRPr/>
            </a:pPr>
            <a:r>
              <a:rPr lang="en-US" sz="2000" b="1" dirty="0" smtClean="0">
                <a:effectLst/>
              </a:rPr>
              <a:t>	Use of CHG on wounds helps remove bacteria and prevent infection. CHG cloths or liquid CHG for showering can be used on all superficial wounds. These include:</a:t>
            </a:r>
          </a:p>
          <a:p>
            <a:pPr indent="0">
              <a:buClr>
                <a:schemeClr val="accent6">
                  <a:lumMod val="75000"/>
                </a:schemeClr>
              </a:buClr>
              <a:buSzPct val="130000"/>
              <a:buFont typeface="Wingdings" pitchFamily="2" charset="2"/>
              <a:buNone/>
              <a:defRPr/>
            </a:pPr>
            <a:endParaRPr lang="en-US" sz="2000" b="1" dirty="0" smtClean="0">
              <a:solidFill>
                <a:schemeClr val="accent6">
                  <a:lumMod val="75000"/>
                </a:schemeClr>
              </a:solidFill>
              <a:effectLst/>
            </a:endParaRPr>
          </a:p>
          <a:p>
            <a:pPr marL="798513" lvl="1" indent="-341313">
              <a:buClr>
                <a:srgbClr val="2A8F1E"/>
              </a:buClr>
              <a:buSzPct val="130000"/>
              <a:buFont typeface="Wingdings" pitchFamily="2" charset="2"/>
              <a:buChar char="§"/>
              <a:defRPr/>
            </a:pPr>
            <a:r>
              <a:rPr lang="en-US" sz="2000" dirty="0" smtClean="0">
                <a:effectLst/>
              </a:rPr>
              <a:t>Superficial </a:t>
            </a:r>
            <a:r>
              <a:rPr lang="en-US" sz="2000" dirty="0" err="1" smtClean="0">
                <a:effectLst/>
              </a:rPr>
              <a:t>Decubitus</a:t>
            </a:r>
            <a:r>
              <a:rPr lang="en-US" sz="2000" dirty="0" smtClean="0">
                <a:effectLst/>
              </a:rPr>
              <a:t> Ulcers (Stage 1 &amp; 2)</a:t>
            </a:r>
          </a:p>
          <a:p>
            <a:pPr marL="798513" lvl="1" indent="-341313">
              <a:buClr>
                <a:srgbClr val="2A8F1E"/>
              </a:buClr>
              <a:buSzPct val="130000"/>
              <a:buFont typeface="Wingdings" pitchFamily="2" charset="2"/>
              <a:buChar char="§"/>
              <a:defRPr/>
            </a:pPr>
            <a:r>
              <a:rPr lang="en-US" sz="2000" dirty="0" smtClean="0">
                <a:effectLst/>
              </a:rPr>
              <a:t>Friable Skin/Rash</a:t>
            </a:r>
          </a:p>
          <a:p>
            <a:pPr marL="798513" lvl="1" indent="-341313">
              <a:buClr>
                <a:srgbClr val="2A8F1E"/>
              </a:buClr>
              <a:buSzPct val="130000"/>
              <a:buFont typeface="Wingdings" pitchFamily="2" charset="2"/>
              <a:buChar char="§"/>
              <a:defRPr/>
            </a:pPr>
            <a:r>
              <a:rPr lang="en-US" sz="2000" dirty="0" smtClean="0">
                <a:effectLst/>
              </a:rPr>
              <a:t>Superficial Burns</a:t>
            </a:r>
          </a:p>
          <a:p>
            <a:pPr>
              <a:buClr>
                <a:schemeClr val="accent6">
                  <a:lumMod val="75000"/>
                </a:schemeClr>
              </a:buClr>
              <a:buSzPct val="130000"/>
              <a:buFont typeface="Wingdings" pitchFamily="2" charset="2"/>
              <a:buChar char="§"/>
              <a:defRPr/>
            </a:pPr>
            <a:endParaRPr lang="en-US" sz="2000" dirty="0" smtClean="0">
              <a:solidFill>
                <a:schemeClr val="accent6">
                  <a:lumMod val="75000"/>
                </a:schemeClr>
              </a:solidFill>
              <a:effectLst/>
            </a:endParaRPr>
          </a:p>
          <a:p>
            <a:pPr>
              <a:buClr>
                <a:schemeClr val="accent6">
                  <a:lumMod val="75000"/>
                </a:schemeClr>
              </a:buClr>
              <a:buSzPct val="130000"/>
              <a:buNone/>
              <a:defRPr/>
            </a:pPr>
            <a:r>
              <a:rPr lang="en-US" sz="2000" dirty="0" smtClean="0">
                <a:effectLst/>
              </a:rPr>
              <a:t>	</a:t>
            </a:r>
            <a:r>
              <a:rPr lang="en-US" sz="2000" dirty="0" smtClean="0">
                <a:solidFill>
                  <a:srgbClr val="2A8F1E"/>
                </a:solidFill>
                <a:effectLst/>
              </a:rPr>
              <a:t>-</a:t>
            </a:r>
            <a:r>
              <a:rPr lang="en-US" sz="2000" dirty="0" smtClean="0">
                <a:effectLst/>
              </a:rPr>
              <a:t> </a:t>
            </a:r>
            <a:r>
              <a:rPr lang="en-US" sz="2000" dirty="0">
                <a:effectLst/>
              </a:rPr>
              <a:t>Clean the wound carefully with CHG, including over wound </a:t>
            </a:r>
            <a:r>
              <a:rPr lang="en-US" sz="2000" dirty="0" err="1">
                <a:effectLst/>
              </a:rPr>
              <a:t>vacs</a:t>
            </a:r>
            <a:endParaRPr lang="en-US" sz="2000" dirty="0">
              <a:effectLst/>
            </a:endParaRPr>
          </a:p>
          <a:p>
            <a:pPr>
              <a:buClr>
                <a:schemeClr val="accent6">
                  <a:lumMod val="75000"/>
                </a:schemeClr>
              </a:buClr>
              <a:buSzPct val="130000"/>
              <a:buNone/>
              <a:defRPr/>
            </a:pPr>
            <a:r>
              <a:rPr lang="en-US" sz="2000" dirty="0">
                <a:effectLst/>
              </a:rPr>
              <a:t> 	</a:t>
            </a:r>
            <a:r>
              <a:rPr lang="en-US" sz="2000" dirty="0">
                <a:solidFill>
                  <a:srgbClr val="2A8F1E"/>
                </a:solidFill>
                <a:effectLst/>
              </a:rPr>
              <a:t>-</a:t>
            </a:r>
            <a:r>
              <a:rPr lang="en-US" sz="2000" dirty="0">
                <a:effectLst/>
              </a:rPr>
              <a:t> CHG can be used over semi-permeable/occlusive dressings</a:t>
            </a:r>
          </a:p>
          <a:p>
            <a:pPr>
              <a:buClr>
                <a:schemeClr val="accent6">
                  <a:lumMod val="75000"/>
                </a:schemeClr>
              </a:buClr>
              <a:buSzPct val="130000"/>
              <a:buNone/>
              <a:defRPr/>
            </a:pPr>
            <a:r>
              <a:rPr lang="en-US" sz="2000" dirty="0">
                <a:effectLst/>
              </a:rPr>
              <a:t>   	</a:t>
            </a:r>
            <a:r>
              <a:rPr lang="en-US" sz="2000" dirty="0">
                <a:solidFill>
                  <a:srgbClr val="2A8F1E"/>
                </a:solidFill>
                <a:effectLst/>
              </a:rPr>
              <a:t>-</a:t>
            </a:r>
            <a:r>
              <a:rPr lang="en-US" sz="2000" dirty="0">
                <a:effectLst/>
              </a:rPr>
              <a:t> CHG can be applied over sutured or stapled wounds</a:t>
            </a:r>
          </a:p>
          <a:p>
            <a:pPr>
              <a:buClr>
                <a:schemeClr val="accent6">
                  <a:lumMod val="75000"/>
                </a:schemeClr>
              </a:buClr>
              <a:buSzPct val="130000"/>
              <a:buNone/>
              <a:defRPr/>
            </a:pPr>
            <a:r>
              <a:rPr lang="en-US" sz="2000" dirty="0">
                <a:effectLst/>
              </a:rPr>
              <a:t>	</a:t>
            </a:r>
            <a:r>
              <a:rPr lang="en-US" sz="2000" dirty="0">
                <a:solidFill>
                  <a:srgbClr val="2A8F1E"/>
                </a:solidFill>
                <a:effectLst/>
              </a:rPr>
              <a:t>-</a:t>
            </a:r>
            <a:r>
              <a:rPr lang="en-US" sz="2000" dirty="0">
                <a:effectLst/>
              </a:rPr>
              <a:t> CHG </a:t>
            </a:r>
            <a:r>
              <a:rPr lang="en-US" sz="2000" dirty="0" smtClean="0">
                <a:effectLst/>
              </a:rPr>
              <a:t>cloths do </a:t>
            </a:r>
            <a:r>
              <a:rPr lang="en-US" sz="2000" dirty="0">
                <a:effectLst/>
              </a:rPr>
              <a:t>not have alcohol and will not sting wounds</a:t>
            </a:r>
          </a:p>
          <a:p>
            <a:pPr>
              <a:buClr>
                <a:schemeClr val="accent6">
                  <a:lumMod val="75000"/>
                </a:schemeClr>
              </a:buClr>
              <a:buSzPct val="130000"/>
              <a:buNone/>
              <a:defRPr/>
            </a:pPr>
            <a:r>
              <a:rPr lang="en-US" sz="2000" dirty="0">
                <a:effectLst/>
              </a:rPr>
              <a:t>	</a:t>
            </a:r>
            <a:r>
              <a:rPr lang="en-US" sz="2000" dirty="0">
                <a:solidFill>
                  <a:srgbClr val="2A8F1E"/>
                </a:solidFill>
                <a:effectLst/>
              </a:rPr>
              <a:t>-</a:t>
            </a:r>
            <a:r>
              <a:rPr lang="en-US" sz="2000" dirty="0">
                <a:effectLst/>
              </a:rPr>
              <a:t> Do </a:t>
            </a:r>
            <a:r>
              <a:rPr lang="en-US" sz="2000" b="1" dirty="0">
                <a:solidFill>
                  <a:srgbClr val="FF0000"/>
                </a:solidFill>
                <a:effectLst/>
              </a:rPr>
              <a:t>NOT </a:t>
            </a:r>
            <a:r>
              <a:rPr lang="en-US" sz="2000" dirty="0">
                <a:effectLst/>
              </a:rPr>
              <a:t>use on large or deep wounds (ex: packed wounds)</a:t>
            </a:r>
          </a:p>
          <a:p>
            <a:pPr>
              <a:buClr>
                <a:schemeClr val="accent6">
                  <a:lumMod val="75000"/>
                </a:schemeClr>
              </a:buClr>
              <a:buSzPct val="130000"/>
              <a:buFont typeface="Wingdings" pitchFamily="2" charset="2"/>
              <a:buNone/>
              <a:defRPr/>
            </a:pPr>
            <a:endParaRPr lang="en-US" sz="2000" dirty="0" smtClean="0">
              <a:effectLst/>
            </a:endParaRPr>
          </a:p>
        </p:txBody>
      </p:sp>
      <p:sp>
        <p:nvSpPr>
          <p:cNvPr id="5" name="Title 1"/>
          <p:cNvSpPr txBox="1">
            <a:spLocks/>
          </p:cNvSpPr>
          <p:nvPr/>
        </p:nvSpPr>
        <p:spPr bwMode="auto">
          <a:xfrm>
            <a:off x="152400" y="304801"/>
            <a:ext cx="8839200" cy="838200"/>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CHG and Wounds</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21</a:t>
            </a:fld>
            <a:endParaRPr lang="en-US" dirty="0"/>
          </a:p>
        </p:txBody>
      </p:sp>
    </p:spTree>
    <p:extLst>
      <p:ext uri="{BB962C8B-B14F-4D97-AF65-F5344CB8AC3E}">
        <p14:creationId xmlns:p14="http://schemas.microsoft.com/office/powerpoint/2010/main" val="3888136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95400"/>
            <a:ext cx="8839200" cy="4191000"/>
          </a:xfrm>
          <a:noFill/>
        </p:spPr>
        <p:txBody>
          <a:bodyPr/>
          <a:lstStyle/>
          <a:p>
            <a:pPr marL="342900" lvl="1" indent="-342900">
              <a:spcAft>
                <a:spcPts val="600"/>
              </a:spcAft>
              <a:buClr>
                <a:srgbClr val="008BD1"/>
              </a:buClr>
              <a:buSzPct val="130000"/>
              <a:buFontTx/>
              <a:buNone/>
              <a:defRPr/>
            </a:pPr>
            <a:endParaRPr lang="en-US" sz="200" b="1" dirty="0" smtClean="0">
              <a:solidFill>
                <a:schemeClr val="accent6">
                  <a:lumMod val="75000"/>
                </a:schemeClr>
              </a:solidFill>
              <a:effectLst/>
            </a:endParaRPr>
          </a:p>
          <a:p>
            <a:pPr marL="798513" lvl="1" indent="-336550">
              <a:spcAft>
                <a:spcPts val="600"/>
              </a:spcAft>
              <a:buClr>
                <a:srgbClr val="2A8F1E"/>
              </a:buClr>
              <a:buSzPct val="130000"/>
              <a:buFont typeface="Wingdings" pitchFamily="2" charset="2"/>
              <a:buChar char="§"/>
              <a:defRPr/>
            </a:pPr>
            <a:r>
              <a:rPr lang="en-US" sz="2000" dirty="0" smtClean="0">
                <a:effectLst/>
              </a:rPr>
              <a:t>Nurses should use as many CHG cloths as necessary and throughout the day if additional bathing is required (incontinence, sweating, or other reasons)</a:t>
            </a:r>
          </a:p>
          <a:p>
            <a:pPr marL="798513" indent="-336550">
              <a:spcAft>
                <a:spcPts val="600"/>
              </a:spcAft>
              <a:buClr>
                <a:srgbClr val="2A8F1E"/>
              </a:buClr>
              <a:buSzPct val="130000"/>
              <a:buFont typeface="Wingdings" pitchFamily="2" charset="2"/>
              <a:buChar char="§"/>
              <a:defRPr/>
            </a:pPr>
            <a:endParaRPr lang="en-US" sz="2000" dirty="0" smtClean="0">
              <a:effectLst/>
            </a:endParaRPr>
          </a:p>
          <a:p>
            <a:pPr marL="798513" indent="-336550">
              <a:spcAft>
                <a:spcPts val="600"/>
              </a:spcAft>
              <a:buClr>
                <a:srgbClr val="2A8F1E"/>
              </a:buClr>
              <a:buSzPct val="130000"/>
              <a:buFont typeface="Wingdings" pitchFamily="2" charset="2"/>
              <a:buChar char="§"/>
              <a:defRPr/>
            </a:pPr>
            <a:r>
              <a:rPr lang="en-US" sz="2000" dirty="0" smtClean="0">
                <a:effectLst/>
              </a:rPr>
              <a:t>Remind patient to ensure neck and all skin folds are well-cleaned</a:t>
            </a:r>
          </a:p>
          <a:p>
            <a:pPr marL="798513" indent="-336550">
              <a:spcAft>
                <a:spcPts val="600"/>
              </a:spcAft>
              <a:buClr>
                <a:srgbClr val="2A8F1E"/>
              </a:buClr>
              <a:buSzPct val="130000"/>
              <a:buFont typeface="Wingdings" pitchFamily="2" charset="2"/>
              <a:buChar char="§"/>
              <a:defRPr/>
            </a:pPr>
            <a:endParaRPr lang="en-US" sz="2000" dirty="0">
              <a:effectLst/>
            </a:endParaRPr>
          </a:p>
          <a:p>
            <a:pPr marL="798513" indent="-336550">
              <a:spcAft>
                <a:spcPts val="600"/>
              </a:spcAft>
              <a:buClr>
                <a:srgbClr val="2A8F1E"/>
              </a:buClr>
              <a:buSzPct val="130000"/>
              <a:buFont typeface="Wingdings" pitchFamily="2" charset="2"/>
              <a:buChar char="§"/>
              <a:defRPr/>
            </a:pPr>
            <a:r>
              <a:rPr lang="en-US" sz="2000" dirty="0">
                <a:effectLst/>
              </a:rPr>
              <a:t>Dry well in skin folds</a:t>
            </a:r>
          </a:p>
          <a:p>
            <a:pPr marL="461963" indent="0">
              <a:spcAft>
                <a:spcPts val="600"/>
              </a:spcAft>
              <a:buClr>
                <a:srgbClr val="2A8F1E"/>
              </a:buClr>
              <a:buSzPct val="130000"/>
              <a:buNone/>
              <a:defRPr/>
            </a:pPr>
            <a:endParaRPr lang="en-US" sz="2000" dirty="0" smtClean="0">
              <a:effectLst/>
            </a:endParaRPr>
          </a:p>
        </p:txBody>
      </p:sp>
      <p:sp>
        <p:nvSpPr>
          <p:cNvPr id="5" name="Title 1"/>
          <p:cNvSpPr txBox="1">
            <a:spLocks/>
          </p:cNvSpPr>
          <p:nvPr/>
        </p:nvSpPr>
        <p:spPr bwMode="auto">
          <a:xfrm>
            <a:off x="136478" y="457201"/>
            <a:ext cx="8839200" cy="838200"/>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CHG Bathing of Obese </a:t>
            </a:r>
            <a:r>
              <a:rPr lang="en-US" sz="3800" b="1" dirty="0" smtClean="0">
                <a:solidFill>
                  <a:srgbClr val="2A8F1E"/>
                </a:solidFill>
                <a:latin typeface="+mj-lt"/>
              </a:rPr>
              <a:t>Patients</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22</a:t>
            </a:fld>
            <a:endParaRPr lang="en-US" dirty="0"/>
          </a:p>
        </p:txBody>
      </p:sp>
    </p:spTree>
    <p:extLst>
      <p:ext uri="{BB962C8B-B14F-4D97-AF65-F5344CB8AC3E}">
        <p14:creationId xmlns:p14="http://schemas.microsoft.com/office/powerpoint/2010/main" val="3822097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ln w="10541" cmpd="sng">
                  <a:solidFill>
                    <a:schemeClr val="accent1">
                      <a:shade val="88000"/>
                      <a:satMod val="110000"/>
                    </a:schemeClr>
                  </a:solidFill>
                  <a:prstDash val="solid"/>
                </a:ln>
                <a:solidFill>
                  <a:srgbClr val="006496"/>
                </a:solidFill>
              </a:rPr>
              <a:t/>
            </a:r>
            <a:br>
              <a:rPr lang="en-US" dirty="0" smtClean="0">
                <a:ln w="10541" cmpd="sng">
                  <a:solidFill>
                    <a:schemeClr val="accent1">
                      <a:shade val="88000"/>
                      <a:satMod val="110000"/>
                    </a:schemeClr>
                  </a:solidFill>
                  <a:prstDash val="solid"/>
                </a:ln>
                <a:solidFill>
                  <a:srgbClr val="006496"/>
                </a:solidFill>
              </a:rPr>
            </a:br>
            <a:endParaRPr lang="en-US" dirty="0"/>
          </a:p>
        </p:txBody>
      </p:sp>
      <p:sp>
        <p:nvSpPr>
          <p:cNvPr id="16387" name="Content Placeholder 2"/>
          <p:cNvSpPr>
            <a:spLocks noGrp="1"/>
          </p:cNvSpPr>
          <p:nvPr>
            <p:ph idx="1"/>
          </p:nvPr>
        </p:nvSpPr>
        <p:spPr>
          <a:xfrm>
            <a:off x="381000" y="1143000"/>
            <a:ext cx="8382000" cy="4572000"/>
          </a:xfrm>
        </p:spPr>
        <p:txBody>
          <a:bodyPr/>
          <a:lstStyle/>
          <a:p>
            <a:pPr>
              <a:spcAft>
                <a:spcPts val="100"/>
              </a:spcAft>
              <a:buClr>
                <a:srgbClr val="2A8F1E"/>
              </a:buClr>
            </a:pPr>
            <a:r>
              <a:rPr lang="en-US" sz="2000" dirty="0" smtClean="0">
                <a:effectLst/>
              </a:rPr>
              <a:t>Yes, with instruction and encouragement</a:t>
            </a:r>
          </a:p>
          <a:p>
            <a:pPr>
              <a:spcAft>
                <a:spcPts val="100"/>
              </a:spcAft>
              <a:buClr>
                <a:srgbClr val="2A8F1E"/>
              </a:buClr>
            </a:pPr>
            <a:r>
              <a:rPr lang="en-US" sz="2000" dirty="0">
                <a:effectLst/>
              </a:rPr>
              <a:t>G</a:t>
            </a:r>
            <a:r>
              <a:rPr lang="en-US" sz="2000" dirty="0" smtClean="0">
                <a:effectLst/>
              </a:rPr>
              <a:t>ive handout to patient an hour or two before bathing</a:t>
            </a:r>
          </a:p>
          <a:p>
            <a:pPr>
              <a:spcAft>
                <a:spcPts val="100"/>
              </a:spcAft>
              <a:buClr>
                <a:srgbClr val="2A8F1E"/>
              </a:buClr>
            </a:pPr>
            <a:r>
              <a:rPr lang="en-US" sz="2000" dirty="0" smtClean="0">
                <a:effectLst/>
              </a:rPr>
              <a:t>At bath time, go over the 1-page CHG cloth bathing handout</a:t>
            </a:r>
          </a:p>
        </p:txBody>
      </p:sp>
      <p:sp>
        <p:nvSpPr>
          <p:cNvPr id="5" name="Title 1"/>
          <p:cNvSpPr txBox="1">
            <a:spLocks/>
          </p:cNvSpPr>
          <p:nvPr/>
        </p:nvSpPr>
        <p:spPr bwMode="auto">
          <a:xfrm>
            <a:off x="152400" y="304800"/>
            <a:ext cx="8839200" cy="1219200"/>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Can a </a:t>
            </a:r>
            <a:r>
              <a:rPr lang="en-US" sz="3800" b="1" dirty="0" smtClean="0">
                <a:solidFill>
                  <a:srgbClr val="2A8F1E"/>
                </a:solidFill>
                <a:latin typeface="+mj-lt"/>
              </a:rPr>
              <a:t>Patient Self-Bathe?</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3" name="Slide Number Placeholder 2"/>
          <p:cNvSpPr>
            <a:spLocks noGrp="1"/>
          </p:cNvSpPr>
          <p:nvPr>
            <p:ph type="sldNum" sz="quarter" idx="12"/>
          </p:nvPr>
        </p:nvSpPr>
        <p:spPr/>
        <p:txBody>
          <a:bodyPr/>
          <a:lstStyle/>
          <a:p>
            <a:pPr>
              <a:defRPr/>
            </a:pPr>
            <a:fld id="{E09AB3BF-787C-4EC1-A58D-B64689BEEAC0}" type="slidenum">
              <a:rPr lang="en-US" smtClean="0"/>
              <a:pPr>
                <a:defRPr/>
              </a:pPr>
              <a:t>23</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4237" y="2590800"/>
            <a:ext cx="4835525" cy="3703413"/>
          </a:xfrm>
          <a:prstGeom prst="rect">
            <a:avLst/>
          </a:prstGeom>
        </p:spPr>
      </p:pic>
    </p:spTree>
    <p:extLst>
      <p:ext uri="{BB962C8B-B14F-4D97-AF65-F5344CB8AC3E}">
        <p14:creationId xmlns:p14="http://schemas.microsoft.com/office/powerpoint/2010/main" val="2113600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ln w="10541" cmpd="sng">
                  <a:solidFill>
                    <a:schemeClr val="accent1">
                      <a:shade val="88000"/>
                      <a:satMod val="110000"/>
                    </a:schemeClr>
                  </a:solidFill>
                  <a:prstDash val="solid"/>
                </a:ln>
                <a:solidFill>
                  <a:srgbClr val="006496"/>
                </a:solidFill>
              </a:rPr>
              <a:t/>
            </a:r>
            <a:br>
              <a:rPr lang="en-US" dirty="0" smtClean="0">
                <a:ln w="10541" cmpd="sng">
                  <a:solidFill>
                    <a:schemeClr val="accent1">
                      <a:shade val="88000"/>
                      <a:satMod val="110000"/>
                    </a:schemeClr>
                  </a:solidFill>
                  <a:prstDash val="solid"/>
                </a:ln>
                <a:solidFill>
                  <a:srgbClr val="006496"/>
                </a:solidFill>
              </a:rPr>
            </a:br>
            <a:endParaRPr lang="en-US" dirty="0"/>
          </a:p>
        </p:txBody>
      </p:sp>
      <p:sp>
        <p:nvSpPr>
          <p:cNvPr id="16387" name="Content Placeholder 2"/>
          <p:cNvSpPr>
            <a:spLocks noGrp="1"/>
          </p:cNvSpPr>
          <p:nvPr>
            <p:ph idx="1"/>
          </p:nvPr>
        </p:nvSpPr>
        <p:spPr>
          <a:xfrm>
            <a:off x="381000" y="1143000"/>
            <a:ext cx="8382000" cy="4572000"/>
          </a:xfrm>
        </p:spPr>
        <p:txBody>
          <a:bodyPr/>
          <a:lstStyle/>
          <a:p>
            <a:pPr>
              <a:spcAft>
                <a:spcPts val="100"/>
              </a:spcAft>
              <a:buClr>
                <a:srgbClr val="2A8F1E"/>
              </a:buClr>
            </a:pPr>
            <a:r>
              <a:rPr lang="en-US" sz="2000" b="1" dirty="0" smtClean="0">
                <a:solidFill>
                  <a:srgbClr val="FF0000"/>
                </a:solidFill>
                <a:effectLst/>
              </a:rPr>
              <a:t>Be sure to mention:</a:t>
            </a:r>
          </a:p>
          <a:p>
            <a:pPr lvl="1">
              <a:spcAft>
                <a:spcPts val="100"/>
              </a:spcAft>
              <a:buClr>
                <a:srgbClr val="2A8F1E"/>
              </a:buClr>
              <a:buFont typeface="Wingdings" pitchFamily="2" charset="2"/>
              <a:buChar char="ü"/>
            </a:pPr>
            <a:r>
              <a:rPr lang="en-US" sz="2000" dirty="0">
                <a:effectLst/>
              </a:rPr>
              <a:t>O</a:t>
            </a:r>
            <a:r>
              <a:rPr lang="en-US" sz="2000" dirty="0" smtClean="0">
                <a:effectLst/>
              </a:rPr>
              <a:t>pen packet at tear notch on back</a:t>
            </a:r>
          </a:p>
          <a:p>
            <a:pPr lvl="1">
              <a:spcAft>
                <a:spcPts val="100"/>
              </a:spcAft>
              <a:buClr>
                <a:srgbClr val="2A8F1E"/>
              </a:buClr>
              <a:buFont typeface="Wingdings" pitchFamily="2" charset="2"/>
              <a:buChar char="ü"/>
            </a:pPr>
            <a:r>
              <a:rPr lang="en-US" sz="2000" dirty="0">
                <a:effectLst/>
              </a:rPr>
              <a:t>C</a:t>
            </a:r>
            <a:r>
              <a:rPr lang="en-US" sz="2000" dirty="0" smtClean="0">
                <a:effectLst/>
              </a:rPr>
              <a:t>loths are a protective bath, kills germs for 24 hours</a:t>
            </a:r>
          </a:p>
          <a:p>
            <a:pPr lvl="1">
              <a:spcAft>
                <a:spcPts val="100"/>
              </a:spcAft>
              <a:buClr>
                <a:srgbClr val="2A8F1E"/>
              </a:buClr>
              <a:buFont typeface="Wingdings" pitchFamily="2" charset="2"/>
              <a:buChar char="ü"/>
            </a:pPr>
            <a:r>
              <a:rPr lang="en-US" sz="2000" dirty="0" smtClean="0">
                <a:effectLst/>
              </a:rPr>
              <a:t>CHG is safe, over-the-counter, and better than soap</a:t>
            </a:r>
          </a:p>
          <a:p>
            <a:pPr lvl="1">
              <a:spcAft>
                <a:spcPts val="100"/>
              </a:spcAft>
              <a:buClr>
                <a:srgbClr val="2A8F1E"/>
              </a:buClr>
              <a:buFont typeface="Wingdings" pitchFamily="2" charset="2"/>
              <a:buChar char="ü"/>
            </a:pPr>
            <a:r>
              <a:rPr lang="en-US" sz="2000" dirty="0" smtClean="0">
                <a:effectLst/>
              </a:rPr>
              <a:t>Air dry, do not rinse</a:t>
            </a:r>
          </a:p>
          <a:p>
            <a:pPr lvl="1">
              <a:spcAft>
                <a:spcPts val="100"/>
              </a:spcAft>
              <a:buClr>
                <a:srgbClr val="2A8F1E"/>
              </a:buClr>
              <a:buFont typeface="Wingdings" pitchFamily="2" charset="2"/>
              <a:buChar char="ü"/>
            </a:pPr>
            <a:r>
              <a:rPr lang="en-US" sz="2000" dirty="0" smtClean="0">
                <a:effectLst/>
              </a:rPr>
              <a:t>Massage (rather than wipe) into all areas of skin for effect</a:t>
            </a:r>
          </a:p>
          <a:p>
            <a:pPr lvl="1">
              <a:spcAft>
                <a:spcPts val="100"/>
              </a:spcAft>
              <a:buClr>
                <a:srgbClr val="2A8F1E"/>
              </a:buClr>
              <a:buFont typeface="Wingdings" pitchFamily="2" charset="2"/>
              <a:buChar char="ü"/>
            </a:pPr>
            <a:r>
              <a:rPr lang="en-US" sz="2000" dirty="0" smtClean="0">
                <a:effectLst/>
              </a:rPr>
              <a:t>Pay special attention to the neck, skin folds</a:t>
            </a:r>
          </a:p>
          <a:p>
            <a:pPr lvl="1">
              <a:spcAft>
                <a:spcPts val="100"/>
              </a:spcAft>
              <a:buClr>
                <a:srgbClr val="2A8F1E"/>
              </a:buClr>
              <a:buFont typeface="Wingdings" pitchFamily="2" charset="2"/>
              <a:buChar char="ü"/>
            </a:pPr>
            <a:r>
              <a:rPr lang="en-US" sz="2000" dirty="0">
                <a:effectLst/>
              </a:rPr>
              <a:t>Remember, </a:t>
            </a:r>
            <a:r>
              <a:rPr lang="en-US" sz="2000" dirty="0" smtClean="0">
                <a:effectLst/>
              </a:rPr>
              <a:t>patients only </a:t>
            </a:r>
            <a:r>
              <a:rPr lang="en-US" sz="2000" dirty="0">
                <a:effectLst/>
              </a:rPr>
              <a:t>feel comfortable cleaning normal </a:t>
            </a:r>
            <a:r>
              <a:rPr lang="en-US" sz="2000" dirty="0" smtClean="0">
                <a:effectLst/>
              </a:rPr>
              <a:t>skin:</a:t>
            </a:r>
            <a:endParaRPr lang="en-US" sz="2000" dirty="0">
              <a:effectLst/>
            </a:endParaRPr>
          </a:p>
          <a:p>
            <a:pPr lvl="2">
              <a:spcAft>
                <a:spcPts val="100"/>
              </a:spcAft>
              <a:buClr>
                <a:srgbClr val="2A8F1E"/>
              </a:buClr>
              <a:buFont typeface="Wingdings" pitchFamily="2" charset="2"/>
              <a:buChar char="ü"/>
            </a:pPr>
            <a:r>
              <a:rPr lang="en-US" sz="2000" dirty="0">
                <a:effectLst/>
              </a:rPr>
              <a:t>You will help them with hard to reach areas</a:t>
            </a:r>
          </a:p>
          <a:p>
            <a:pPr lvl="2">
              <a:spcAft>
                <a:spcPts val="100"/>
              </a:spcAft>
              <a:buClr>
                <a:srgbClr val="2A8F1E"/>
              </a:buClr>
              <a:buFont typeface="Wingdings" pitchFamily="2" charset="2"/>
              <a:buChar char="ü"/>
            </a:pPr>
            <a:r>
              <a:rPr lang="en-US" sz="2000" dirty="0">
                <a:effectLst/>
              </a:rPr>
              <a:t>Clean all lines, tubes, drains within 6 inches of the body</a:t>
            </a:r>
          </a:p>
          <a:p>
            <a:pPr lvl="2">
              <a:spcAft>
                <a:spcPts val="100"/>
              </a:spcAft>
              <a:buClr>
                <a:srgbClr val="2A8F1E"/>
              </a:buClr>
              <a:buFont typeface="Wingdings" pitchFamily="2" charset="2"/>
              <a:buChar char="ü"/>
            </a:pPr>
            <a:r>
              <a:rPr lang="en-US" sz="2000" dirty="0">
                <a:effectLst/>
              </a:rPr>
              <a:t>Ok to clean over semi-permeable dressings (not gauze)</a:t>
            </a:r>
          </a:p>
          <a:p>
            <a:pPr lvl="2">
              <a:spcAft>
                <a:spcPts val="100"/>
              </a:spcAft>
              <a:buClr>
                <a:srgbClr val="2A8F1E"/>
              </a:buClr>
              <a:buFont typeface="Wingdings" pitchFamily="2" charset="2"/>
              <a:buChar char="ü"/>
            </a:pPr>
            <a:r>
              <a:rPr lang="en-US" sz="2000" dirty="0">
                <a:effectLst/>
              </a:rPr>
              <a:t>Safe on rashes, burns, wounds that are not deep or large</a:t>
            </a:r>
          </a:p>
        </p:txBody>
      </p:sp>
      <p:sp>
        <p:nvSpPr>
          <p:cNvPr id="5" name="Title 1"/>
          <p:cNvSpPr txBox="1">
            <a:spLocks/>
          </p:cNvSpPr>
          <p:nvPr/>
        </p:nvSpPr>
        <p:spPr bwMode="auto">
          <a:xfrm>
            <a:off x="152400" y="304800"/>
            <a:ext cx="8839200" cy="1219200"/>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Can a </a:t>
            </a:r>
            <a:r>
              <a:rPr lang="en-US" sz="3800" b="1" dirty="0" smtClean="0">
                <a:solidFill>
                  <a:srgbClr val="2A8F1E"/>
                </a:solidFill>
                <a:latin typeface="+mj-lt"/>
              </a:rPr>
              <a:t>Patient Self-Bathe?</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3" name="Slide Number Placeholder 2"/>
          <p:cNvSpPr>
            <a:spLocks noGrp="1"/>
          </p:cNvSpPr>
          <p:nvPr>
            <p:ph type="sldNum" sz="quarter" idx="12"/>
          </p:nvPr>
        </p:nvSpPr>
        <p:spPr/>
        <p:txBody>
          <a:bodyPr/>
          <a:lstStyle/>
          <a:p>
            <a:pPr>
              <a:defRPr/>
            </a:pPr>
            <a:fld id="{E09AB3BF-787C-4EC1-A58D-B64689BEEAC0}" type="slidenum">
              <a:rPr lang="en-US" smtClean="0"/>
              <a:pPr>
                <a:defRPr/>
              </a:pPr>
              <a:t>24</a:t>
            </a:fld>
            <a:endParaRPr lang="en-US" dirty="0"/>
          </a:p>
        </p:txBody>
      </p:sp>
    </p:spTree>
    <p:extLst>
      <p:ext uri="{BB962C8B-B14F-4D97-AF65-F5344CB8AC3E}">
        <p14:creationId xmlns:p14="http://schemas.microsoft.com/office/powerpoint/2010/main" val="1788154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3"/>
          <p:cNvSpPr>
            <a:spLocks noChangeArrowheads="1"/>
          </p:cNvSpPr>
          <p:nvPr/>
        </p:nvSpPr>
        <p:spPr bwMode="auto">
          <a:xfrm>
            <a:off x="1219200" y="3429000"/>
            <a:ext cx="2819400" cy="2514600"/>
          </a:xfrm>
          <a:prstGeom prst="rect">
            <a:avLst/>
          </a:prstGeom>
          <a:noFill/>
          <a:ln w="9525" algn="ctr">
            <a:noFill/>
            <a:round/>
            <a:headEnd/>
            <a:tailEnd/>
          </a:ln>
        </p:spPr>
        <p:txBody>
          <a:bodyPr/>
          <a:lstStyle/>
          <a:p>
            <a:pPr eaLnBrk="0" hangingPunct="0">
              <a:defRPr/>
            </a:pPr>
            <a:endParaRPr lang="en-US" dirty="0"/>
          </a:p>
        </p:txBody>
      </p:sp>
      <p:sp>
        <p:nvSpPr>
          <p:cNvPr id="20483" name="Rectangle 12"/>
          <p:cNvSpPr>
            <a:spLocks noChangeArrowheads="1"/>
          </p:cNvSpPr>
          <p:nvPr/>
        </p:nvSpPr>
        <p:spPr bwMode="auto">
          <a:xfrm>
            <a:off x="5410200" y="3429000"/>
            <a:ext cx="2819400" cy="2514600"/>
          </a:xfrm>
          <a:prstGeom prst="rect">
            <a:avLst/>
          </a:prstGeom>
          <a:noFill/>
          <a:ln w="9525" algn="ctr">
            <a:noFill/>
            <a:round/>
            <a:headEnd/>
            <a:tailEnd/>
          </a:ln>
        </p:spPr>
        <p:txBody>
          <a:bodyPr/>
          <a:lstStyle/>
          <a:p>
            <a:pPr eaLnBrk="0" hangingPunct="0">
              <a:defRPr/>
            </a:pPr>
            <a:endParaRPr lang="en-US" dirty="0"/>
          </a:p>
        </p:txBody>
      </p:sp>
      <p:sp>
        <p:nvSpPr>
          <p:cNvPr id="20484" name="Rectangle 2"/>
          <p:cNvSpPr>
            <a:spLocks noChangeArrowheads="1"/>
          </p:cNvSpPr>
          <p:nvPr/>
        </p:nvSpPr>
        <p:spPr bwMode="auto">
          <a:xfrm>
            <a:off x="609600" y="533400"/>
            <a:ext cx="7620000" cy="1143000"/>
          </a:xfrm>
          <a:prstGeom prst="rect">
            <a:avLst/>
          </a:prstGeom>
          <a:noFill/>
          <a:ln w="9525">
            <a:noFill/>
            <a:miter lim="800000"/>
            <a:headEnd/>
            <a:tailEnd/>
          </a:ln>
        </p:spPr>
        <p:txBody>
          <a:bodyPr anchor="ctr"/>
          <a:lstStyle/>
          <a:p>
            <a:pPr algn="ctr">
              <a:defRPr/>
            </a:pPr>
            <a:endParaRPr lang="en-US" sz="4400" b="1" dirty="0">
              <a:solidFill>
                <a:schemeClr val="accent6">
                  <a:lumMod val="75000"/>
                </a:schemeClr>
              </a:solidFill>
              <a:effectLst>
                <a:innerShdw blurRad="63500" dist="50800" dir="13500000">
                  <a:prstClr val="black">
                    <a:alpha val="50000"/>
                  </a:prstClr>
                </a:innerShdw>
              </a:effectLst>
              <a:latin typeface="+mj-lt"/>
            </a:endParaRPr>
          </a:p>
        </p:txBody>
      </p:sp>
      <p:sp>
        <p:nvSpPr>
          <p:cNvPr id="17413" name="Rectangle 3"/>
          <p:cNvSpPr>
            <a:spLocks noChangeArrowheads="1"/>
          </p:cNvSpPr>
          <p:nvPr/>
        </p:nvSpPr>
        <p:spPr bwMode="auto">
          <a:xfrm>
            <a:off x="495300" y="1981200"/>
            <a:ext cx="4191000" cy="1066800"/>
          </a:xfrm>
          <a:prstGeom prst="rect">
            <a:avLst/>
          </a:prstGeom>
          <a:noFill/>
          <a:ln w="9525">
            <a:noFill/>
            <a:miter lim="800000"/>
            <a:headEnd/>
            <a:tailEnd/>
          </a:ln>
        </p:spPr>
        <p:txBody>
          <a:bodyPr bIns="91440"/>
          <a:lstStyle/>
          <a:p>
            <a:pPr marL="457200" indent="-457200" algn="ctr">
              <a:spcAft>
                <a:spcPct val="25000"/>
              </a:spcAft>
              <a:buClr>
                <a:srgbClr val="FFFF00"/>
              </a:buClr>
            </a:pPr>
            <a:r>
              <a:rPr lang="en-US" sz="2600" dirty="0">
                <a:solidFill>
                  <a:schemeClr val="tx1"/>
                </a:solidFill>
              </a:rPr>
              <a:t>Dispose of each </a:t>
            </a:r>
          </a:p>
          <a:p>
            <a:pPr marL="457200" indent="-457200" algn="ctr">
              <a:spcAft>
                <a:spcPct val="25000"/>
              </a:spcAft>
              <a:buClr>
                <a:srgbClr val="FFFF00"/>
              </a:buClr>
            </a:pPr>
            <a:r>
              <a:rPr lang="en-US" sz="2600" dirty="0">
                <a:solidFill>
                  <a:schemeClr val="tx1"/>
                </a:solidFill>
              </a:rPr>
              <a:t>washcloth in the trash</a:t>
            </a:r>
          </a:p>
          <a:p>
            <a:pPr marL="457200" indent="-457200">
              <a:spcAft>
                <a:spcPct val="25000"/>
              </a:spcAft>
              <a:buClr>
                <a:srgbClr val="FFFF00"/>
              </a:buClr>
              <a:buFontTx/>
              <a:buChar char="•"/>
            </a:pPr>
            <a:endParaRPr lang="en-US" sz="2600" dirty="0"/>
          </a:p>
          <a:p>
            <a:pPr marL="457200" indent="-457200">
              <a:spcAft>
                <a:spcPct val="25000"/>
              </a:spcAft>
              <a:buClr>
                <a:srgbClr val="FFFF00"/>
              </a:buClr>
              <a:buFontTx/>
              <a:buChar char="•"/>
            </a:pPr>
            <a:endParaRPr lang="en-US" sz="2600" dirty="0"/>
          </a:p>
          <a:p>
            <a:pPr marL="457200" indent="-457200">
              <a:spcAft>
                <a:spcPct val="25000"/>
              </a:spcAft>
              <a:buClr>
                <a:srgbClr val="FFFF00"/>
              </a:buClr>
              <a:buFontTx/>
              <a:buChar char="•"/>
            </a:pPr>
            <a:endParaRPr lang="en-US" sz="2600" dirty="0"/>
          </a:p>
          <a:p>
            <a:pPr marL="457200" indent="-457200">
              <a:spcAft>
                <a:spcPct val="25000"/>
              </a:spcAft>
              <a:buClr>
                <a:srgbClr val="FFFF00"/>
              </a:buClr>
            </a:pPr>
            <a:endParaRPr lang="en-US" sz="2600" dirty="0"/>
          </a:p>
        </p:txBody>
      </p:sp>
      <p:grpSp>
        <p:nvGrpSpPr>
          <p:cNvPr id="17414" name="Group 4"/>
          <p:cNvGrpSpPr>
            <a:grpSpLocks/>
          </p:cNvGrpSpPr>
          <p:nvPr/>
        </p:nvGrpSpPr>
        <p:grpSpPr bwMode="auto">
          <a:xfrm>
            <a:off x="1485900" y="3276600"/>
            <a:ext cx="2057400" cy="2057400"/>
            <a:chOff x="960" y="384"/>
            <a:chExt cx="1440" cy="1440"/>
          </a:xfrm>
          <a:noFill/>
        </p:grpSpPr>
        <p:pic>
          <p:nvPicPr>
            <p:cNvPr id="17422" name="Picture 5" descr="j0106172"/>
            <p:cNvPicPr>
              <a:picLocks noChangeAspect="1" noChangeArrowheads="1"/>
            </p:cNvPicPr>
            <p:nvPr/>
          </p:nvPicPr>
          <p:blipFill>
            <a:blip r:embed="rId3" cstate="print"/>
            <a:srcRect/>
            <a:stretch>
              <a:fillRect/>
            </a:stretch>
          </p:blipFill>
          <p:spPr bwMode="auto">
            <a:xfrm>
              <a:off x="1200" y="480"/>
              <a:ext cx="929" cy="1165"/>
            </a:xfrm>
            <a:prstGeom prst="rect">
              <a:avLst/>
            </a:prstGeom>
            <a:grpFill/>
            <a:ln w="9525">
              <a:noFill/>
              <a:miter lim="800000"/>
              <a:headEnd/>
              <a:tailEnd/>
            </a:ln>
          </p:spPr>
        </p:pic>
        <p:sp>
          <p:nvSpPr>
            <p:cNvPr id="24588" name="Oval 6"/>
            <p:cNvSpPr>
              <a:spLocks noChangeArrowheads="1"/>
            </p:cNvSpPr>
            <p:nvPr/>
          </p:nvSpPr>
          <p:spPr bwMode="auto">
            <a:xfrm>
              <a:off x="960" y="384"/>
              <a:ext cx="1440" cy="1440"/>
            </a:xfrm>
            <a:prstGeom prst="ellipse">
              <a:avLst/>
            </a:prstGeom>
            <a:grpFill/>
            <a:ln w="57150">
              <a:solidFill>
                <a:srgbClr val="43B206"/>
              </a:solidFill>
              <a:round/>
              <a:headEnd/>
              <a:tailEnd/>
            </a:ln>
          </p:spPr>
          <p:txBody>
            <a:bodyPr wrap="none" anchor="ctr"/>
            <a:lstStyle/>
            <a:p>
              <a:pPr algn="ctr">
                <a:defRPr/>
              </a:pPr>
              <a:endParaRPr lang="en-US" dirty="0"/>
            </a:p>
          </p:txBody>
        </p:sp>
      </p:grpSp>
      <p:grpSp>
        <p:nvGrpSpPr>
          <p:cNvPr id="17415" name="Group 11"/>
          <p:cNvGrpSpPr>
            <a:grpSpLocks/>
          </p:cNvGrpSpPr>
          <p:nvPr/>
        </p:nvGrpSpPr>
        <p:grpSpPr bwMode="auto">
          <a:xfrm>
            <a:off x="5511800" y="3238500"/>
            <a:ext cx="2108200" cy="2133600"/>
            <a:chOff x="4704" y="2880"/>
            <a:chExt cx="912" cy="912"/>
          </a:xfrm>
        </p:grpSpPr>
        <p:pic>
          <p:nvPicPr>
            <p:cNvPr id="17419" name="Picture 8" descr="HH01071_"/>
            <p:cNvPicPr>
              <a:picLocks noChangeAspect="1" noChangeArrowheads="1"/>
            </p:cNvPicPr>
            <p:nvPr/>
          </p:nvPicPr>
          <p:blipFill>
            <a:blip r:embed="rId4" cstate="print"/>
            <a:srcRect/>
            <a:stretch>
              <a:fillRect/>
            </a:stretch>
          </p:blipFill>
          <p:spPr bwMode="auto">
            <a:xfrm>
              <a:off x="4935" y="3010"/>
              <a:ext cx="528" cy="691"/>
            </a:xfrm>
            <a:prstGeom prst="rect">
              <a:avLst/>
            </a:prstGeom>
            <a:noFill/>
            <a:ln w="9525">
              <a:noFill/>
              <a:miter lim="800000"/>
              <a:headEnd/>
              <a:tailEnd/>
            </a:ln>
          </p:spPr>
        </p:pic>
        <p:sp>
          <p:nvSpPr>
            <p:cNvPr id="17420" name="Oval 9"/>
            <p:cNvSpPr>
              <a:spLocks noChangeArrowheads="1"/>
            </p:cNvSpPr>
            <p:nvPr/>
          </p:nvSpPr>
          <p:spPr bwMode="auto">
            <a:xfrm>
              <a:off x="4704" y="2880"/>
              <a:ext cx="912" cy="912"/>
            </a:xfrm>
            <a:prstGeom prst="ellipse">
              <a:avLst/>
            </a:prstGeom>
            <a:noFill/>
            <a:ln w="57150">
              <a:solidFill>
                <a:srgbClr val="FF0000"/>
              </a:solidFill>
              <a:round/>
              <a:headEnd/>
              <a:tailEnd/>
            </a:ln>
          </p:spPr>
          <p:txBody>
            <a:bodyPr wrap="none" anchor="ctr"/>
            <a:lstStyle/>
            <a:p>
              <a:pPr algn="ctr"/>
              <a:endParaRPr lang="en-US" dirty="0">
                <a:solidFill>
                  <a:schemeClr val="tx1"/>
                </a:solidFill>
              </a:endParaRPr>
            </a:p>
          </p:txBody>
        </p:sp>
        <p:sp>
          <p:nvSpPr>
            <p:cNvPr id="17421" name="Line 10"/>
            <p:cNvSpPr>
              <a:spLocks noChangeShapeType="1"/>
            </p:cNvSpPr>
            <p:nvPr/>
          </p:nvSpPr>
          <p:spPr bwMode="auto">
            <a:xfrm>
              <a:off x="4856" y="3002"/>
              <a:ext cx="608" cy="668"/>
            </a:xfrm>
            <a:prstGeom prst="line">
              <a:avLst/>
            </a:prstGeom>
            <a:noFill/>
            <a:ln w="57150">
              <a:solidFill>
                <a:srgbClr val="FF0000"/>
              </a:solidFill>
              <a:round/>
              <a:headEnd/>
              <a:tailEnd/>
            </a:ln>
          </p:spPr>
          <p:txBody>
            <a:bodyPr/>
            <a:lstStyle/>
            <a:p>
              <a:endParaRPr lang="en-US" dirty="0"/>
            </a:p>
          </p:txBody>
        </p:sp>
      </p:grpSp>
      <p:sp>
        <p:nvSpPr>
          <p:cNvPr id="16392" name="TextBox 11"/>
          <p:cNvSpPr txBox="1">
            <a:spLocks noChangeArrowheads="1"/>
          </p:cNvSpPr>
          <p:nvPr/>
        </p:nvSpPr>
        <p:spPr bwMode="auto">
          <a:xfrm>
            <a:off x="4749800" y="2044700"/>
            <a:ext cx="3581400" cy="1272143"/>
          </a:xfrm>
          <a:prstGeom prst="rect">
            <a:avLst/>
          </a:prstGeom>
          <a:noFill/>
          <a:ln w="9525">
            <a:noFill/>
            <a:miter lim="800000"/>
            <a:headEnd/>
            <a:tailEnd/>
          </a:ln>
        </p:spPr>
        <p:txBody>
          <a:bodyPr>
            <a:spAutoFit/>
          </a:bodyPr>
          <a:lstStyle/>
          <a:p>
            <a:pPr algn="ctr">
              <a:spcAft>
                <a:spcPts val="780"/>
              </a:spcAft>
              <a:defRPr/>
            </a:pPr>
            <a:r>
              <a:rPr lang="en-US" sz="2600" dirty="0">
                <a:solidFill>
                  <a:schemeClr val="tx1"/>
                </a:solidFill>
              </a:rPr>
              <a:t>Do</a:t>
            </a:r>
            <a:r>
              <a:rPr lang="en-US" sz="2600" dirty="0">
                <a:solidFill>
                  <a:schemeClr val="accent6">
                    <a:lumMod val="75000"/>
                  </a:schemeClr>
                </a:solidFill>
              </a:rPr>
              <a:t> </a:t>
            </a:r>
            <a:r>
              <a:rPr lang="en-US" sz="2600" b="1" dirty="0">
                <a:solidFill>
                  <a:srgbClr val="FF0000"/>
                </a:solidFill>
              </a:rPr>
              <a:t>NOT</a:t>
            </a:r>
            <a:r>
              <a:rPr lang="en-US" sz="2600" dirty="0">
                <a:solidFill>
                  <a:schemeClr val="accent6">
                    <a:lumMod val="75000"/>
                  </a:schemeClr>
                </a:solidFill>
              </a:rPr>
              <a:t> </a:t>
            </a:r>
            <a:r>
              <a:rPr lang="en-US" sz="2600" dirty="0" smtClean="0">
                <a:solidFill>
                  <a:schemeClr val="tx1"/>
                </a:solidFill>
              </a:rPr>
              <a:t>flush</a:t>
            </a:r>
            <a:r>
              <a:rPr lang="en-US" sz="2600" dirty="0" smtClean="0">
                <a:solidFill>
                  <a:schemeClr val="accent6">
                    <a:lumMod val="75000"/>
                  </a:schemeClr>
                </a:solidFill>
              </a:rPr>
              <a:t>   </a:t>
            </a:r>
            <a:r>
              <a:rPr lang="en-US" sz="2600" dirty="0">
                <a:solidFill>
                  <a:schemeClr val="tx1"/>
                </a:solidFill>
              </a:rPr>
              <a:t>washcloths in the toilet</a:t>
            </a:r>
            <a:endParaRPr lang="en-US" sz="2600" i="1" dirty="0">
              <a:solidFill>
                <a:schemeClr val="tx1"/>
              </a:solidFill>
            </a:endParaRPr>
          </a:p>
          <a:p>
            <a:pPr>
              <a:defRPr/>
            </a:pPr>
            <a:endParaRPr lang="en-US" dirty="0"/>
          </a:p>
        </p:txBody>
      </p:sp>
      <p:sp>
        <p:nvSpPr>
          <p:cNvPr id="16" name="Title 1"/>
          <p:cNvSpPr txBox="1">
            <a:spLocks/>
          </p:cNvSpPr>
          <p:nvPr/>
        </p:nvSpPr>
        <p:spPr bwMode="auto">
          <a:xfrm>
            <a:off x="304800" y="533400"/>
            <a:ext cx="8610600" cy="1431925"/>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Bathing Clean Up</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17" name="TextBox 16"/>
          <p:cNvSpPr txBox="1"/>
          <p:nvPr/>
        </p:nvSpPr>
        <p:spPr>
          <a:xfrm>
            <a:off x="2407164" y="5816025"/>
            <a:ext cx="4147289" cy="584775"/>
          </a:xfrm>
          <a:prstGeom prst="rect">
            <a:avLst/>
          </a:prstGeom>
          <a:noFill/>
        </p:spPr>
        <p:txBody>
          <a:bodyPr wrap="none" rtlCol="0">
            <a:spAutoFit/>
          </a:bodyPr>
          <a:lstStyle/>
          <a:p>
            <a:r>
              <a:rPr lang="en-US" sz="3200" b="1" dirty="0" smtClean="0">
                <a:solidFill>
                  <a:srgbClr val="FF0000"/>
                </a:solidFill>
              </a:rPr>
              <a:t>Cloths </a:t>
            </a:r>
            <a:r>
              <a:rPr lang="en-US" sz="3200" b="1" u="sng" dirty="0" smtClean="0">
                <a:solidFill>
                  <a:srgbClr val="FF0000"/>
                </a:solidFill>
              </a:rPr>
              <a:t>CLOG</a:t>
            </a:r>
            <a:r>
              <a:rPr lang="en-US" sz="3200" b="1" dirty="0" smtClean="0">
                <a:solidFill>
                  <a:srgbClr val="FF0000"/>
                </a:solidFill>
              </a:rPr>
              <a:t> toilets</a:t>
            </a:r>
            <a:endParaRPr lang="en-US" sz="3200" b="1" dirty="0">
              <a:solidFill>
                <a:srgbClr val="FF0000"/>
              </a:solidFill>
            </a:endParaRPr>
          </a:p>
        </p:txBody>
      </p:sp>
      <p:sp>
        <p:nvSpPr>
          <p:cNvPr id="2" name="Slide Number Placeholder 1"/>
          <p:cNvSpPr>
            <a:spLocks noGrp="1"/>
          </p:cNvSpPr>
          <p:nvPr>
            <p:ph type="sldNum" sz="quarter" idx="12"/>
          </p:nvPr>
        </p:nvSpPr>
        <p:spPr/>
        <p:txBody>
          <a:bodyPr/>
          <a:lstStyle/>
          <a:p>
            <a:pPr>
              <a:defRPr/>
            </a:pPr>
            <a:fld id="{A21C1FA0-A948-4963-8AE4-337E0F0EAFA2}" type="slidenum">
              <a:rPr lang="en-US" smtClean="0"/>
              <a:pPr>
                <a:defRPr/>
              </a:pPr>
              <a:t>25</a:t>
            </a:fld>
            <a:endParaRPr lang="en-US" dirty="0"/>
          </a:p>
        </p:txBody>
      </p:sp>
    </p:spTree>
    <p:extLst>
      <p:ext uri="{BB962C8B-B14F-4D97-AF65-F5344CB8AC3E}">
        <p14:creationId xmlns:p14="http://schemas.microsoft.com/office/powerpoint/2010/main" val="12820680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21C1FA0-A948-4963-8AE4-337E0F0EAFA2}" type="slidenum">
              <a:rPr lang="en-US" smtClean="0"/>
              <a:pPr>
                <a:defRPr/>
              </a:pPr>
              <a:t>26</a:t>
            </a:fld>
            <a:endParaRPr lang="en-US" dirty="0"/>
          </a:p>
        </p:txBody>
      </p:sp>
      <p:sp>
        <p:nvSpPr>
          <p:cNvPr id="6" name="Content Placeholder 2"/>
          <p:cNvSpPr txBox="1">
            <a:spLocks/>
          </p:cNvSpPr>
          <p:nvPr/>
        </p:nvSpPr>
        <p:spPr>
          <a:xfrm>
            <a:off x="381000" y="1143000"/>
            <a:ext cx="8534400" cy="4953000"/>
          </a:xfrm>
          <a:prstGeom prst="rect">
            <a:avLst/>
          </a:prstGeom>
          <a:ln>
            <a:noFill/>
          </a:ln>
        </p:spPr>
        <p:txBody>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spcAft>
                <a:spcPts val="100"/>
              </a:spcAft>
              <a:buClr>
                <a:srgbClr val="2A8F1E"/>
              </a:buClr>
            </a:pPr>
            <a:r>
              <a:rPr lang="en-US" sz="2000" kern="0" dirty="0" smtClean="0">
                <a:effectLst/>
              </a:rPr>
              <a:t>If desired, “Do </a:t>
            </a:r>
            <a:r>
              <a:rPr lang="en-US" sz="2000" kern="0" dirty="0">
                <a:effectLst/>
              </a:rPr>
              <a:t>Not Flush” posters </a:t>
            </a:r>
            <a:r>
              <a:rPr lang="en-US" sz="2000" kern="0" dirty="0" smtClean="0">
                <a:effectLst/>
              </a:rPr>
              <a:t>are available for download at </a:t>
            </a:r>
          </a:p>
          <a:p>
            <a:pPr>
              <a:spcAft>
                <a:spcPts val="100"/>
              </a:spcAft>
              <a:buClr>
                <a:srgbClr val="2A8F1E"/>
              </a:buClr>
            </a:pPr>
            <a:endParaRPr lang="en-US" sz="2000" kern="0" dirty="0" smtClean="0">
              <a:effectLst/>
            </a:endParaRPr>
          </a:p>
          <a:p>
            <a:pPr>
              <a:spcAft>
                <a:spcPts val="100"/>
              </a:spcAft>
              <a:buClr>
                <a:srgbClr val="2A8F1E"/>
              </a:buClr>
            </a:pPr>
            <a:r>
              <a:rPr lang="en-US" sz="2000" kern="0" dirty="0" smtClean="0">
                <a:effectLst/>
              </a:rPr>
              <a:t>Suggested </a:t>
            </a:r>
            <a:r>
              <a:rPr lang="en-US" sz="2000" kern="0" dirty="0">
                <a:effectLst/>
              </a:rPr>
              <a:t>uses: P</a:t>
            </a:r>
            <a:r>
              <a:rPr lang="en-US" sz="2000" kern="0" dirty="0" smtClean="0">
                <a:effectLst/>
              </a:rPr>
              <a:t>atient </a:t>
            </a:r>
            <a:r>
              <a:rPr lang="en-US" sz="2000" kern="0" dirty="0">
                <a:effectLst/>
              </a:rPr>
              <a:t>rooms and </a:t>
            </a:r>
            <a:r>
              <a:rPr lang="en-US" sz="2000" kern="0" dirty="0" smtClean="0">
                <a:effectLst/>
              </a:rPr>
              <a:t>bathrooms </a:t>
            </a:r>
          </a:p>
        </p:txBody>
      </p:sp>
      <p:sp>
        <p:nvSpPr>
          <p:cNvPr id="7" name="Title 1"/>
          <p:cNvSpPr txBox="1">
            <a:spLocks/>
          </p:cNvSpPr>
          <p:nvPr/>
        </p:nvSpPr>
        <p:spPr bwMode="auto">
          <a:xfrm>
            <a:off x="304800" y="320676"/>
            <a:ext cx="8610600" cy="715962"/>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latin typeface="+mj-lt"/>
              </a:rPr>
              <a:t>Do Not Flush Products </a:t>
            </a:r>
            <a:endParaRPr lang="en-US" sz="3800" b="1" dirty="0">
              <a:ln w="10541" cmpd="sng">
                <a:solidFill>
                  <a:schemeClr val="accent1">
                    <a:shade val="88000"/>
                    <a:satMod val="110000"/>
                  </a:schemeClr>
                </a:solidFill>
                <a:prstDash val="solid"/>
              </a:ln>
              <a:solidFill>
                <a:srgbClr val="2A8F1E"/>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7505" y="2469448"/>
            <a:ext cx="2574311" cy="3331463"/>
          </a:xfrm>
          <a:prstGeom prst="rect">
            <a:avLst/>
          </a:prstGeom>
        </p:spPr>
      </p:pic>
      <p:sp>
        <p:nvSpPr>
          <p:cNvPr id="8" name="Content Placeholder 2"/>
          <p:cNvSpPr txBox="1">
            <a:spLocks/>
          </p:cNvSpPr>
          <p:nvPr/>
        </p:nvSpPr>
        <p:spPr>
          <a:xfrm>
            <a:off x="3177505" y="5818632"/>
            <a:ext cx="2819400" cy="402336"/>
          </a:xfrm>
          <a:prstGeom prst="rect">
            <a:avLst/>
          </a:prstGeom>
        </p:spPr>
        <p:txBody>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ctr">
              <a:spcAft>
                <a:spcPts val="100"/>
              </a:spcAft>
              <a:buClr>
                <a:srgbClr val="2A8F1E"/>
              </a:buClr>
              <a:buNone/>
            </a:pPr>
            <a:r>
              <a:rPr lang="en-US" sz="2000" kern="0" dirty="0" smtClean="0">
                <a:solidFill>
                  <a:srgbClr val="2A8F1E"/>
                </a:solidFill>
                <a:effectLst/>
              </a:rPr>
              <a:t>8 ½ x 11 Poster</a:t>
            </a:r>
          </a:p>
        </p:txBody>
      </p:sp>
      <p:sp>
        <p:nvSpPr>
          <p:cNvPr id="3" name="Rectangle 2"/>
          <p:cNvSpPr/>
          <p:nvPr/>
        </p:nvSpPr>
        <p:spPr>
          <a:xfrm>
            <a:off x="762000" y="1524000"/>
            <a:ext cx="4208844" cy="369332"/>
          </a:xfrm>
          <a:prstGeom prst="rect">
            <a:avLst/>
          </a:prstGeom>
        </p:spPr>
        <p:txBody>
          <a:bodyPr wrap="none">
            <a:spAutoFit/>
          </a:bodyPr>
          <a:lstStyle/>
          <a:p>
            <a:r>
              <a:rPr lang="en-US" u="sng" dirty="0">
                <a:solidFill>
                  <a:srgbClr val="006496"/>
                </a:solidFill>
              </a:rPr>
              <a:t>https://sageproducts.com/do-not-flush/</a:t>
            </a:r>
          </a:p>
        </p:txBody>
      </p:sp>
    </p:spTree>
    <p:extLst>
      <p:ext uri="{BB962C8B-B14F-4D97-AF65-F5344CB8AC3E}">
        <p14:creationId xmlns:p14="http://schemas.microsoft.com/office/powerpoint/2010/main" val="2144386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057400"/>
            <a:ext cx="8991600" cy="3962400"/>
          </a:xfrm>
        </p:spPr>
        <p:txBody>
          <a:bodyPr/>
          <a:lstStyle/>
          <a:p>
            <a:pPr marL="342900" lvl="2" indent="-342900">
              <a:buClr>
                <a:schemeClr val="accent6">
                  <a:lumMod val="75000"/>
                </a:schemeClr>
              </a:buClr>
              <a:buSzPct val="130000"/>
              <a:buFont typeface="Wingdings" pitchFamily="2" charset="2"/>
              <a:buNone/>
              <a:defRPr/>
            </a:pPr>
            <a:r>
              <a:rPr lang="en-US" sz="2000" dirty="0" smtClean="0">
                <a:effectLst/>
              </a:rPr>
              <a:t>	CHG has been used to safely bathe millions of patients, including patients in </a:t>
            </a:r>
            <a:r>
              <a:rPr lang="en-US" sz="2000" dirty="0">
                <a:effectLst/>
              </a:rPr>
              <a:t>ICUs and burn </a:t>
            </a:r>
            <a:r>
              <a:rPr lang="en-US" sz="2000" dirty="0" smtClean="0">
                <a:effectLst/>
              </a:rPr>
              <a:t>units, and before and after surgery</a:t>
            </a:r>
          </a:p>
          <a:p>
            <a:pPr marL="342900" lvl="2" indent="-342900">
              <a:buClr>
                <a:schemeClr val="accent6">
                  <a:lumMod val="75000"/>
                </a:schemeClr>
              </a:buClr>
              <a:buSzPct val="130000"/>
              <a:buFont typeface="Wingdings" pitchFamily="2" charset="2"/>
              <a:buNone/>
              <a:defRPr/>
            </a:pPr>
            <a:endParaRPr lang="en-US" sz="2000" dirty="0" smtClean="0">
              <a:effectLst/>
            </a:endParaRPr>
          </a:p>
          <a:p>
            <a:pPr marL="342900" lvl="2" indent="-342900">
              <a:buClr>
                <a:schemeClr val="accent6">
                  <a:lumMod val="75000"/>
                </a:schemeClr>
              </a:buClr>
              <a:buSzPct val="130000"/>
              <a:buNone/>
              <a:defRPr/>
            </a:pPr>
            <a:r>
              <a:rPr lang="en-US" sz="2000" dirty="0" smtClean="0">
                <a:effectLst/>
              </a:rPr>
              <a:t>	Long term use of CHG does not cause deterioration of skin or other problematic skin conditions. It is safe to use for routine bathing in patients who require prolonged care and has been shown to </a:t>
            </a:r>
            <a:r>
              <a:rPr lang="en-US" sz="2000" dirty="0">
                <a:effectLst/>
              </a:rPr>
              <a:t>be </a:t>
            </a:r>
            <a:r>
              <a:rPr lang="en-US" sz="2000" b="1" dirty="0">
                <a:solidFill>
                  <a:srgbClr val="2A8F1E"/>
                </a:solidFill>
                <a:effectLst/>
              </a:rPr>
              <a:t>better for the skin</a:t>
            </a:r>
            <a:r>
              <a:rPr lang="en-US" sz="2000" b="1" dirty="0">
                <a:solidFill>
                  <a:srgbClr val="FF0000"/>
                </a:solidFill>
                <a:effectLst/>
              </a:rPr>
              <a:t> </a:t>
            </a:r>
            <a:r>
              <a:rPr lang="en-US" sz="2000" dirty="0">
                <a:effectLst/>
              </a:rPr>
              <a:t>than regular soap and water. </a:t>
            </a:r>
            <a:endParaRPr lang="en-US" sz="2000" dirty="0" smtClean="0">
              <a:effectLst/>
            </a:endParaRPr>
          </a:p>
          <a:p>
            <a:pPr marL="342900" lvl="2" indent="-342900">
              <a:buClr>
                <a:schemeClr val="accent6">
                  <a:lumMod val="75000"/>
                </a:schemeClr>
              </a:buClr>
              <a:buSzPct val="130000"/>
              <a:buFont typeface="Wingdings" pitchFamily="2" charset="2"/>
              <a:buNone/>
              <a:defRPr/>
            </a:pPr>
            <a:endParaRPr lang="en-US" sz="2000" dirty="0">
              <a:effectLst/>
            </a:endParaRPr>
          </a:p>
          <a:p>
            <a:pPr marL="342900" lvl="2" indent="-342900">
              <a:buClr>
                <a:schemeClr val="accent6">
                  <a:lumMod val="75000"/>
                </a:schemeClr>
              </a:buClr>
              <a:buSzPct val="130000"/>
              <a:buFont typeface="Wingdings" pitchFamily="2" charset="2"/>
              <a:buNone/>
              <a:defRPr/>
            </a:pPr>
            <a:r>
              <a:rPr lang="en-US" sz="2000" dirty="0" smtClean="0">
                <a:effectLst/>
              </a:rPr>
              <a:t>	It is safe to use repeatedly in patients with multiple incontinent episodes</a:t>
            </a:r>
            <a:endParaRPr lang="en-US" sz="800" dirty="0" smtClean="0">
              <a:effectLst/>
            </a:endParaRPr>
          </a:p>
          <a:p>
            <a:pPr marL="342900" lvl="2" indent="-342900">
              <a:buClr>
                <a:schemeClr val="accent6">
                  <a:lumMod val="75000"/>
                </a:schemeClr>
              </a:buClr>
              <a:buSzPct val="130000"/>
              <a:buFont typeface="Wingdings" pitchFamily="2" charset="2"/>
              <a:buNone/>
              <a:defRPr/>
            </a:pPr>
            <a:endParaRPr lang="en-US" sz="800" dirty="0" smtClean="0">
              <a:effectLst/>
            </a:endParaRPr>
          </a:p>
        </p:txBody>
      </p:sp>
      <p:sp>
        <p:nvSpPr>
          <p:cNvPr id="5" name="Title 1"/>
          <p:cNvSpPr txBox="1">
            <a:spLocks/>
          </p:cNvSpPr>
          <p:nvPr/>
        </p:nvSpPr>
        <p:spPr bwMode="auto">
          <a:xfrm>
            <a:off x="152400" y="609600"/>
            <a:ext cx="8839200" cy="1431925"/>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Long Term Use of CHG</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27</a:t>
            </a:fld>
            <a:endParaRPr lang="en-US" dirty="0"/>
          </a:p>
        </p:txBody>
      </p:sp>
    </p:spTree>
    <p:extLst>
      <p:ext uri="{BB962C8B-B14F-4D97-AF65-F5344CB8AC3E}">
        <p14:creationId xmlns:p14="http://schemas.microsoft.com/office/powerpoint/2010/main" val="15120607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4294967295"/>
          </p:nvPr>
        </p:nvSpPr>
        <p:spPr>
          <a:xfrm>
            <a:off x="381000" y="2057400"/>
            <a:ext cx="4076700" cy="3352800"/>
          </a:xfrm>
        </p:spPr>
        <p:txBody>
          <a:bodyPr lIns="0"/>
          <a:lstStyle/>
          <a:p>
            <a:pPr marL="457200" indent="-457200">
              <a:spcBef>
                <a:spcPts val="0"/>
              </a:spcBef>
              <a:spcAft>
                <a:spcPts val="0"/>
              </a:spcAft>
              <a:buClr>
                <a:srgbClr val="2A8F1E"/>
              </a:buClr>
              <a:buSzPct val="130000"/>
              <a:buFont typeface="Wingdings" pitchFamily="2" charset="2"/>
              <a:buNone/>
              <a:defRPr/>
            </a:pPr>
            <a:r>
              <a:rPr lang="en-US" sz="2400" b="1" dirty="0" smtClean="0">
                <a:effectLst/>
              </a:rPr>
              <a:t>DO</a:t>
            </a:r>
          </a:p>
          <a:p>
            <a:pPr marL="346075" indent="-346075">
              <a:spcBef>
                <a:spcPts val="0"/>
              </a:spcBef>
              <a:spcAft>
                <a:spcPts val="0"/>
              </a:spcAft>
              <a:buClr>
                <a:srgbClr val="2A8F1E"/>
              </a:buClr>
              <a:buSzPct val="130000"/>
              <a:buFont typeface="Wingdings" pitchFamily="2" charset="2"/>
              <a:buNone/>
              <a:defRPr/>
            </a:pPr>
            <a:endParaRPr lang="en-US" sz="800" b="1" dirty="0" smtClean="0">
              <a:effectLst/>
            </a:endParaRPr>
          </a:p>
          <a:p>
            <a:pPr marL="346075" lvl="1" indent="-346075">
              <a:spcBef>
                <a:spcPts val="0"/>
              </a:spcBef>
              <a:spcAft>
                <a:spcPts val="600"/>
              </a:spcAft>
              <a:buClr>
                <a:srgbClr val="2A8F1E"/>
              </a:buClr>
              <a:buSzPct val="130000"/>
              <a:buFont typeface="Wingdings" pitchFamily="2" charset="2"/>
              <a:buChar char="§"/>
              <a:defRPr/>
            </a:pPr>
            <a:r>
              <a:rPr lang="en-US" sz="1800" dirty="0" smtClean="0">
                <a:effectLst/>
              </a:rPr>
              <a:t>Use </a:t>
            </a:r>
            <a:r>
              <a:rPr lang="en-US" sz="1800" dirty="0">
                <a:effectLst/>
              </a:rPr>
              <a:t>CHG cloths for </a:t>
            </a:r>
            <a:r>
              <a:rPr lang="en-US" sz="1800" dirty="0" smtClean="0">
                <a:effectLst/>
              </a:rPr>
              <a:t>all bathing</a:t>
            </a:r>
            <a:endParaRPr lang="en-US" sz="1800" dirty="0">
              <a:effectLst/>
            </a:endParaRPr>
          </a:p>
          <a:p>
            <a:pPr marL="346075" lvl="1" indent="-346075">
              <a:spcBef>
                <a:spcPts val="0"/>
              </a:spcBef>
              <a:spcAft>
                <a:spcPts val="600"/>
              </a:spcAft>
              <a:buClr>
                <a:srgbClr val="2A8F1E"/>
              </a:buClr>
              <a:buSzPct val="130000"/>
              <a:buFont typeface="Wingdings" pitchFamily="2" charset="2"/>
              <a:buChar char="§"/>
              <a:defRPr/>
            </a:pPr>
            <a:r>
              <a:rPr lang="en-US" sz="1800" b="1" dirty="0">
                <a:effectLst/>
              </a:rPr>
              <a:t>Firmly massage</a:t>
            </a:r>
            <a:r>
              <a:rPr lang="en-US" sz="1800" b="1" dirty="0">
                <a:solidFill>
                  <a:srgbClr val="FFFF00"/>
                </a:solidFill>
                <a:effectLst/>
              </a:rPr>
              <a:t> </a:t>
            </a:r>
            <a:r>
              <a:rPr lang="en-US" sz="1800" dirty="0">
                <a:effectLst/>
              </a:rPr>
              <a:t>skin to cleanse</a:t>
            </a:r>
          </a:p>
          <a:p>
            <a:pPr marL="346075" lvl="1" indent="-346075">
              <a:spcBef>
                <a:spcPts val="0"/>
              </a:spcBef>
              <a:spcAft>
                <a:spcPts val="600"/>
              </a:spcAft>
              <a:buClr>
                <a:srgbClr val="2A8F1E"/>
              </a:buClr>
              <a:buSzPct val="130000"/>
              <a:buFont typeface="Wingdings" pitchFamily="2" charset="2"/>
              <a:buChar char="§"/>
              <a:defRPr/>
            </a:pPr>
            <a:r>
              <a:rPr lang="en-US" sz="1800" dirty="0">
                <a:effectLst/>
              </a:rPr>
              <a:t>Pay special attention to neck and tubes, drains, lines</a:t>
            </a:r>
          </a:p>
          <a:p>
            <a:pPr marL="346075" lvl="1" indent="-346075">
              <a:spcBef>
                <a:spcPts val="0"/>
              </a:spcBef>
              <a:spcAft>
                <a:spcPts val="600"/>
              </a:spcAft>
              <a:buClr>
                <a:srgbClr val="2A8F1E"/>
              </a:buClr>
              <a:buSzPct val="130000"/>
              <a:buFont typeface="Wingdings" pitchFamily="2" charset="2"/>
              <a:buChar char="§"/>
              <a:defRPr/>
            </a:pPr>
            <a:r>
              <a:rPr lang="en-US" sz="1800" dirty="0">
                <a:effectLst/>
              </a:rPr>
              <a:t>Safe on rashes, cuts, scrapes</a:t>
            </a:r>
          </a:p>
          <a:p>
            <a:pPr marL="346075" lvl="1" indent="-346075">
              <a:spcBef>
                <a:spcPts val="0"/>
              </a:spcBef>
              <a:spcAft>
                <a:spcPts val="600"/>
              </a:spcAft>
              <a:buClr>
                <a:srgbClr val="2A8F1E"/>
              </a:buClr>
              <a:buSzPct val="130000"/>
              <a:buFont typeface="Wingdings" pitchFamily="2" charset="2"/>
              <a:buChar char="§"/>
              <a:defRPr/>
            </a:pPr>
            <a:r>
              <a:rPr lang="en-US" sz="1800" dirty="0">
                <a:effectLst/>
              </a:rPr>
              <a:t>Safe on burns, superficial wounds</a:t>
            </a:r>
          </a:p>
          <a:p>
            <a:pPr marL="346075" lvl="1" indent="-346075">
              <a:spcBef>
                <a:spcPts val="0"/>
              </a:spcBef>
              <a:spcAft>
                <a:spcPts val="600"/>
              </a:spcAft>
              <a:buClr>
                <a:srgbClr val="2A8F1E"/>
              </a:buClr>
              <a:buSzPct val="130000"/>
              <a:buFont typeface="Wingdings" pitchFamily="2" charset="2"/>
              <a:buChar char="§"/>
              <a:defRPr/>
            </a:pPr>
            <a:r>
              <a:rPr lang="en-US" sz="1800" dirty="0">
                <a:effectLst/>
              </a:rPr>
              <a:t>If readmitted, protocol starts anew</a:t>
            </a:r>
          </a:p>
          <a:p>
            <a:pPr marL="346075" lvl="1" indent="-346075">
              <a:spcBef>
                <a:spcPts val="0"/>
              </a:spcBef>
              <a:spcAft>
                <a:spcPts val="600"/>
              </a:spcAft>
              <a:buClr>
                <a:srgbClr val="2A8F1E"/>
              </a:buClr>
              <a:buSzPct val="130000"/>
              <a:buFont typeface="Wingdings" pitchFamily="2" charset="2"/>
              <a:buChar char="§"/>
              <a:defRPr/>
            </a:pPr>
            <a:r>
              <a:rPr lang="en-US" sz="1800" dirty="0">
                <a:effectLst/>
              </a:rPr>
              <a:t>Only use CHG compatible lotions*</a:t>
            </a:r>
          </a:p>
          <a:p>
            <a:pPr marL="0" lvl="1" indent="0">
              <a:spcBef>
                <a:spcPts val="0"/>
              </a:spcBef>
              <a:spcAft>
                <a:spcPts val="600"/>
              </a:spcAft>
              <a:buClr>
                <a:srgbClr val="2A8F1E"/>
              </a:buClr>
              <a:buSzPct val="130000"/>
              <a:buNone/>
              <a:defRPr/>
            </a:pPr>
            <a:endParaRPr lang="en-US" sz="1800" dirty="0" smtClean="0">
              <a:effectLst/>
            </a:endParaRPr>
          </a:p>
          <a:p>
            <a:pPr marL="798513" lvl="2" indent="-336550">
              <a:spcBef>
                <a:spcPts val="0"/>
              </a:spcBef>
              <a:spcAft>
                <a:spcPts val="0"/>
              </a:spcAft>
              <a:buClr>
                <a:srgbClr val="2A8F1E"/>
              </a:buClr>
              <a:buSzPct val="130000"/>
              <a:buFont typeface="Wingdings" pitchFamily="2" charset="2"/>
              <a:buNone/>
              <a:defRPr/>
            </a:pPr>
            <a:endParaRPr lang="en-US" sz="1800" dirty="0" smtClean="0">
              <a:effectLst/>
            </a:endParaRPr>
          </a:p>
          <a:p>
            <a:pPr marL="457200" lvl="1" indent="-457200">
              <a:spcBef>
                <a:spcPts val="0"/>
              </a:spcBef>
              <a:spcAft>
                <a:spcPts val="0"/>
              </a:spcAft>
              <a:buClr>
                <a:srgbClr val="2A8F1E"/>
              </a:buClr>
              <a:buSzPct val="130000"/>
              <a:buFontTx/>
              <a:buNone/>
              <a:defRPr/>
            </a:pPr>
            <a:endParaRPr lang="en-US" sz="1800" dirty="0" smtClean="0">
              <a:effectLst/>
            </a:endParaRPr>
          </a:p>
          <a:p>
            <a:pPr marL="457200" indent="-457200">
              <a:spcBef>
                <a:spcPts val="0"/>
              </a:spcBef>
              <a:spcAft>
                <a:spcPts val="0"/>
              </a:spcAft>
              <a:buClr>
                <a:srgbClr val="2A8F1E"/>
              </a:buClr>
              <a:buSzPct val="130000"/>
              <a:buFont typeface="Wingdings" pitchFamily="2" charset="2"/>
              <a:buChar char="§"/>
              <a:defRPr/>
            </a:pPr>
            <a:endParaRPr lang="en-US" sz="1800" b="1" dirty="0" smtClean="0">
              <a:effectLst/>
            </a:endParaRPr>
          </a:p>
        </p:txBody>
      </p:sp>
      <p:sp>
        <p:nvSpPr>
          <p:cNvPr id="5" name="TextBox 4"/>
          <p:cNvSpPr txBox="1"/>
          <p:nvPr/>
        </p:nvSpPr>
        <p:spPr>
          <a:xfrm>
            <a:off x="4572000" y="2057400"/>
            <a:ext cx="4495800" cy="2380139"/>
          </a:xfrm>
          <a:prstGeom prst="rect">
            <a:avLst/>
          </a:prstGeom>
          <a:noFill/>
        </p:spPr>
        <p:txBody>
          <a:bodyPr>
            <a:spAutoFit/>
          </a:bodyPr>
          <a:lstStyle/>
          <a:p>
            <a:pPr marL="346075" lvl="1" indent="-346075">
              <a:spcBef>
                <a:spcPts val="0"/>
              </a:spcBef>
              <a:spcAft>
                <a:spcPts val="0"/>
              </a:spcAft>
              <a:buClr>
                <a:srgbClr val="2A8F1E"/>
              </a:buClr>
              <a:buSzPct val="130000"/>
              <a:defRPr/>
            </a:pPr>
            <a:r>
              <a:rPr lang="en-US" sz="2400" b="1" dirty="0">
                <a:solidFill>
                  <a:schemeClr val="tx1"/>
                </a:solidFill>
              </a:rPr>
              <a:t>DON’T</a:t>
            </a:r>
          </a:p>
          <a:p>
            <a:pPr marL="346075" lvl="1" indent="-346075">
              <a:spcBef>
                <a:spcPts val="0"/>
              </a:spcBef>
              <a:spcAft>
                <a:spcPts val="0"/>
              </a:spcAft>
              <a:buClr>
                <a:srgbClr val="2A8F1E"/>
              </a:buClr>
              <a:buSzPct val="130000"/>
              <a:defRPr/>
            </a:pPr>
            <a:endParaRPr lang="en-US" sz="800" dirty="0">
              <a:solidFill>
                <a:schemeClr val="tx1"/>
              </a:solidFill>
            </a:endParaRPr>
          </a:p>
          <a:p>
            <a:pPr marL="346075" lvl="1" indent="-346075">
              <a:spcBef>
                <a:spcPts val="0"/>
              </a:spcBef>
              <a:spcAft>
                <a:spcPts val="800"/>
              </a:spcAft>
              <a:buClr>
                <a:srgbClr val="2A8F1E"/>
              </a:buClr>
              <a:buSzPct val="130000"/>
              <a:buFont typeface="Wingdings" pitchFamily="2" charset="2"/>
              <a:buChar char="§"/>
              <a:defRPr/>
            </a:pPr>
            <a:r>
              <a:rPr lang="en-US" dirty="0" smtClean="0">
                <a:solidFill>
                  <a:schemeClr val="tx1"/>
                </a:solidFill>
              </a:rPr>
              <a:t>Do </a:t>
            </a:r>
            <a:r>
              <a:rPr lang="en-US" b="1" dirty="0">
                <a:solidFill>
                  <a:srgbClr val="FF0000"/>
                </a:solidFill>
              </a:rPr>
              <a:t>NOT</a:t>
            </a:r>
            <a:r>
              <a:rPr lang="en-US" dirty="0">
                <a:solidFill>
                  <a:schemeClr val="tx1"/>
                </a:solidFill>
              </a:rPr>
              <a:t> wipe off. </a:t>
            </a:r>
            <a:r>
              <a:rPr lang="en-US" b="1" dirty="0">
                <a:solidFill>
                  <a:schemeClr val="tx1"/>
                </a:solidFill>
              </a:rPr>
              <a:t>Let air </a:t>
            </a:r>
            <a:r>
              <a:rPr lang="en-US" b="1" dirty="0" smtClean="0">
                <a:solidFill>
                  <a:schemeClr val="tx1"/>
                </a:solidFill>
              </a:rPr>
              <a:t>dry.</a:t>
            </a:r>
            <a:endParaRPr lang="en-US" sz="400" dirty="0">
              <a:solidFill>
                <a:schemeClr val="tx1"/>
              </a:solidFill>
            </a:endParaRPr>
          </a:p>
          <a:p>
            <a:pPr marL="346075" lvl="1" indent="-346075">
              <a:spcBef>
                <a:spcPts val="0"/>
              </a:spcBef>
              <a:spcAft>
                <a:spcPts val="800"/>
              </a:spcAft>
              <a:buClr>
                <a:srgbClr val="2A8F1E"/>
              </a:buClr>
              <a:buSzPct val="130000"/>
              <a:buFont typeface="Wingdings" pitchFamily="2" charset="2"/>
              <a:buChar char="§"/>
              <a:defRPr/>
            </a:pPr>
            <a:r>
              <a:rPr lang="en-US" dirty="0">
                <a:solidFill>
                  <a:schemeClr val="tx1"/>
                </a:solidFill>
              </a:rPr>
              <a:t>Do </a:t>
            </a:r>
            <a:r>
              <a:rPr lang="en-US" b="1" dirty="0">
                <a:solidFill>
                  <a:srgbClr val="FF0000"/>
                </a:solidFill>
              </a:rPr>
              <a:t>NOT</a:t>
            </a:r>
            <a:r>
              <a:rPr lang="en-US" dirty="0">
                <a:solidFill>
                  <a:schemeClr val="tx1"/>
                </a:solidFill>
              </a:rPr>
              <a:t> save open packs for later use</a:t>
            </a:r>
          </a:p>
          <a:p>
            <a:pPr marL="346075" lvl="1" indent="-346075">
              <a:spcBef>
                <a:spcPts val="0"/>
              </a:spcBef>
              <a:spcAft>
                <a:spcPts val="800"/>
              </a:spcAft>
              <a:buClr>
                <a:srgbClr val="2A8F1E"/>
              </a:buClr>
              <a:buSzPct val="130000"/>
              <a:buFont typeface="Wingdings" pitchFamily="2" charset="2"/>
              <a:buChar char="§"/>
              <a:defRPr/>
            </a:pPr>
            <a:r>
              <a:rPr lang="en-US" dirty="0">
                <a:solidFill>
                  <a:schemeClr val="tx1"/>
                </a:solidFill>
              </a:rPr>
              <a:t>Do </a:t>
            </a:r>
            <a:r>
              <a:rPr lang="en-US" b="1" dirty="0">
                <a:solidFill>
                  <a:srgbClr val="FF0000"/>
                </a:solidFill>
              </a:rPr>
              <a:t>NOT</a:t>
            </a:r>
            <a:r>
              <a:rPr lang="en-US" dirty="0">
                <a:solidFill>
                  <a:schemeClr val="tx1"/>
                </a:solidFill>
              </a:rPr>
              <a:t> flush </a:t>
            </a:r>
          </a:p>
          <a:p>
            <a:pPr marL="346075" lvl="1" indent="-346075">
              <a:spcBef>
                <a:spcPts val="0"/>
              </a:spcBef>
              <a:spcAft>
                <a:spcPts val="800"/>
              </a:spcAft>
              <a:buClr>
                <a:srgbClr val="2A8F1E"/>
              </a:buClr>
              <a:buSzPct val="130000"/>
              <a:buFont typeface="Wingdings" pitchFamily="2" charset="2"/>
              <a:buChar char="§"/>
              <a:defRPr/>
            </a:pPr>
            <a:r>
              <a:rPr lang="en-US" dirty="0">
                <a:solidFill>
                  <a:schemeClr val="tx1"/>
                </a:solidFill>
              </a:rPr>
              <a:t>Do </a:t>
            </a:r>
            <a:r>
              <a:rPr lang="en-US" b="1" dirty="0">
                <a:solidFill>
                  <a:srgbClr val="FF0000"/>
                </a:solidFill>
              </a:rPr>
              <a:t>NOT</a:t>
            </a:r>
            <a:r>
              <a:rPr lang="en-US" dirty="0">
                <a:solidFill>
                  <a:schemeClr val="tx1"/>
                </a:solidFill>
              </a:rPr>
              <a:t> use on deep/large wounds</a:t>
            </a:r>
            <a:endParaRPr lang="en-US" sz="400" dirty="0">
              <a:solidFill>
                <a:schemeClr val="tx1"/>
              </a:solidFill>
            </a:endParaRPr>
          </a:p>
          <a:p>
            <a:pPr marL="346075" lvl="1" indent="-346075">
              <a:spcBef>
                <a:spcPts val="0"/>
              </a:spcBef>
              <a:spcAft>
                <a:spcPts val="800"/>
              </a:spcAft>
              <a:buClr>
                <a:srgbClr val="2A8F1E"/>
              </a:buClr>
              <a:buSzPct val="130000"/>
              <a:buFont typeface="Wingdings" pitchFamily="2" charset="2"/>
              <a:buChar char="§"/>
              <a:defRPr/>
            </a:pPr>
            <a:r>
              <a:rPr lang="en-US" dirty="0" smtClean="0">
                <a:solidFill>
                  <a:schemeClr val="tx1"/>
                </a:solidFill>
              </a:rPr>
              <a:t>Do </a:t>
            </a:r>
            <a:r>
              <a:rPr lang="en-US" b="1" dirty="0">
                <a:solidFill>
                  <a:srgbClr val="FF0000"/>
                </a:solidFill>
              </a:rPr>
              <a:t>NOT</a:t>
            </a:r>
            <a:r>
              <a:rPr lang="en-US" dirty="0">
                <a:solidFill>
                  <a:schemeClr val="tx1"/>
                </a:solidFill>
              </a:rPr>
              <a:t> use on </a:t>
            </a:r>
            <a:r>
              <a:rPr lang="en-US" dirty="0" smtClean="0">
                <a:solidFill>
                  <a:schemeClr val="tx1"/>
                </a:solidFill>
              </a:rPr>
              <a:t>patient </a:t>
            </a:r>
            <a:r>
              <a:rPr lang="en-US" dirty="0">
                <a:solidFill>
                  <a:schemeClr val="tx1"/>
                </a:solidFill>
              </a:rPr>
              <a:t>if allergic</a:t>
            </a:r>
          </a:p>
        </p:txBody>
      </p:sp>
      <p:sp>
        <p:nvSpPr>
          <p:cNvPr id="7" name="TextBox 6"/>
          <p:cNvSpPr txBox="1"/>
          <p:nvPr/>
        </p:nvSpPr>
        <p:spPr>
          <a:xfrm>
            <a:off x="76200" y="5968425"/>
            <a:ext cx="4533900" cy="584775"/>
          </a:xfrm>
          <a:prstGeom prst="rect">
            <a:avLst/>
          </a:prstGeom>
          <a:noFill/>
        </p:spPr>
        <p:txBody>
          <a:bodyPr wrap="square">
            <a:spAutoFit/>
          </a:bodyPr>
          <a:lstStyle/>
          <a:p>
            <a:pPr marL="455613" lvl="1" indent="1588">
              <a:spcBef>
                <a:spcPts val="0"/>
              </a:spcBef>
              <a:spcAft>
                <a:spcPts val="0"/>
              </a:spcAft>
              <a:buClr>
                <a:schemeClr val="accent6">
                  <a:lumMod val="75000"/>
                </a:schemeClr>
              </a:buClr>
              <a:buSzPct val="130000"/>
              <a:defRPr/>
            </a:pPr>
            <a:r>
              <a:rPr lang="en-US" sz="1600" dirty="0" smtClean="0">
                <a:solidFill>
                  <a:schemeClr val="tx1"/>
                </a:solidFill>
              </a:rPr>
              <a:t>*Contact </a:t>
            </a:r>
            <a:r>
              <a:rPr lang="en-US" sz="1600" dirty="0">
                <a:solidFill>
                  <a:schemeClr val="tx1"/>
                </a:solidFill>
              </a:rPr>
              <a:t>manufacture for confirmation of CHG compatibility</a:t>
            </a:r>
          </a:p>
        </p:txBody>
      </p:sp>
      <p:sp>
        <p:nvSpPr>
          <p:cNvPr id="9" name="Title 1"/>
          <p:cNvSpPr txBox="1">
            <a:spLocks/>
          </p:cNvSpPr>
          <p:nvPr/>
        </p:nvSpPr>
        <p:spPr bwMode="auto">
          <a:xfrm>
            <a:off x="304800" y="320675"/>
            <a:ext cx="8610600" cy="1431925"/>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CHG Bathing Cloths</a:t>
            </a:r>
          </a:p>
          <a:p>
            <a:pPr algn="ctr">
              <a:spcAft>
                <a:spcPts val="1000"/>
              </a:spcAft>
              <a:defRPr/>
            </a:pPr>
            <a:r>
              <a:rPr lang="en-US" sz="3800" b="1" dirty="0">
                <a:solidFill>
                  <a:srgbClr val="2A8F1E"/>
                </a:solidFill>
                <a:latin typeface="+mj-lt"/>
              </a:rPr>
              <a:t>Critical Points to Remember</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A21C1FA0-A948-4963-8AE4-337E0F0EAFA2}" type="slidenum">
              <a:rPr lang="en-US" smtClean="0"/>
              <a:pPr>
                <a:defRPr/>
              </a:pPr>
              <a:t>28</a:t>
            </a:fld>
            <a:endParaRPr lang="en-US" dirty="0"/>
          </a:p>
        </p:txBody>
      </p:sp>
    </p:spTree>
    <p:extLst>
      <p:ext uri="{BB962C8B-B14F-4D97-AF65-F5344CB8AC3E}">
        <p14:creationId xmlns:p14="http://schemas.microsoft.com/office/powerpoint/2010/main" val="3656606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762000" y="2971800"/>
            <a:ext cx="4191000" cy="304800"/>
          </a:xfrm>
          <a:prstGeom prst="rect">
            <a:avLst/>
          </a:prstGeom>
          <a:solidFill>
            <a:srgbClr val="FFFF00"/>
          </a:solidFill>
          <a:ln w="9525" cap="flat" cmpd="sng" algn="ctr">
            <a:solidFill>
              <a:srgbClr val="FFFF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66"/>
              </a:solidFill>
              <a:effectLst/>
              <a:latin typeface="Tahoma" pitchFamily="34" charset="0"/>
              <a:cs typeface="Arial" charset="0"/>
            </a:endParaRPr>
          </a:p>
        </p:txBody>
      </p:sp>
      <p:sp>
        <p:nvSpPr>
          <p:cNvPr id="19458" name="Content Placeholder 3"/>
          <p:cNvSpPr>
            <a:spLocks noGrp="1"/>
          </p:cNvSpPr>
          <p:nvPr>
            <p:ph idx="1"/>
          </p:nvPr>
        </p:nvSpPr>
        <p:spPr>
          <a:xfrm>
            <a:off x="152400" y="1676400"/>
            <a:ext cx="8686800" cy="4648200"/>
          </a:xfrm>
          <a:solidFill>
            <a:schemeClr val="bg1"/>
          </a:solidFill>
        </p:spPr>
        <p:txBody>
          <a:bodyPr/>
          <a:lstStyle/>
          <a:p>
            <a:pPr>
              <a:spcAft>
                <a:spcPts val="400"/>
              </a:spcAft>
              <a:buClr>
                <a:srgbClr val="2A8F1E"/>
              </a:buClr>
            </a:pPr>
            <a:r>
              <a:rPr lang="en-US" sz="2000" dirty="0" smtClean="0">
                <a:effectLst/>
              </a:rPr>
              <a:t>Patients who wish to shower should receive:</a:t>
            </a:r>
          </a:p>
          <a:p>
            <a:pPr lvl="1">
              <a:spcBef>
                <a:spcPts val="800"/>
              </a:spcBef>
              <a:spcAft>
                <a:spcPts val="400"/>
              </a:spcAft>
              <a:buClr>
                <a:srgbClr val="2A8F1E"/>
              </a:buClr>
            </a:pPr>
            <a:r>
              <a:rPr lang="en-US" sz="2000" dirty="0" smtClean="0">
                <a:effectLst/>
              </a:rPr>
              <a:t>1-page CHG shower instruction sheet 1-2 hours prior to showering</a:t>
            </a:r>
          </a:p>
          <a:p>
            <a:pPr lvl="1">
              <a:spcBef>
                <a:spcPts val="800"/>
              </a:spcBef>
              <a:spcAft>
                <a:spcPts val="400"/>
              </a:spcAft>
              <a:buClr>
                <a:srgbClr val="2A8F1E"/>
              </a:buClr>
            </a:pPr>
            <a:r>
              <a:rPr lang="en-US" sz="2000" dirty="0" smtClean="0">
                <a:effectLst/>
              </a:rPr>
              <a:t>Verbal review of instruction sheet</a:t>
            </a:r>
          </a:p>
          <a:p>
            <a:pPr lvl="1">
              <a:spcBef>
                <a:spcPts val="800"/>
              </a:spcBef>
              <a:spcAft>
                <a:spcPts val="400"/>
              </a:spcAft>
              <a:buClr>
                <a:srgbClr val="2A8F1E"/>
              </a:buClr>
            </a:pPr>
            <a:r>
              <a:rPr lang="en-US" sz="2000" dirty="0" smtClean="0">
                <a:effectLst/>
              </a:rPr>
              <a:t>CHG liquid (available in shower)</a:t>
            </a:r>
          </a:p>
          <a:p>
            <a:pPr lvl="1">
              <a:spcBef>
                <a:spcPts val="800"/>
              </a:spcBef>
              <a:spcAft>
                <a:spcPts val="400"/>
              </a:spcAft>
              <a:buClr>
                <a:srgbClr val="2A8F1E"/>
              </a:buClr>
            </a:pPr>
            <a:r>
              <a:rPr lang="en-US" sz="2000" dirty="0" smtClean="0">
                <a:effectLst/>
              </a:rPr>
              <a:t>Mesh sponge or </a:t>
            </a:r>
            <a:r>
              <a:rPr lang="en-US" sz="2000" b="1" dirty="0" smtClean="0">
                <a:solidFill>
                  <a:srgbClr val="FF0000"/>
                </a:solidFill>
                <a:effectLst/>
              </a:rPr>
              <a:t>non-cotton</a:t>
            </a:r>
            <a:r>
              <a:rPr lang="en-US" sz="2000" dirty="0" smtClean="0">
                <a:effectLst/>
              </a:rPr>
              <a:t> cloth to lather CHG onto body</a:t>
            </a:r>
          </a:p>
          <a:p>
            <a:pPr lvl="1">
              <a:spcBef>
                <a:spcPts val="800"/>
              </a:spcBef>
              <a:spcAft>
                <a:spcPts val="400"/>
              </a:spcAft>
              <a:buClr>
                <a:srgbClr val="2A8F1E"/>
              </a:buClr>
            </a:pPr>
            <a:r>
              <a:rPr lang="en-US" sz="2000" dirty="0" smtClean="0">
                <a:effectLst/>
              </a:rPr>
              <a:t>Do not use cotton cloths – cotton binds CHG and does not release CHG well onto the skin. </a:t>
            </a:r>
          </a:p>
          <a:p>
            <a:pPr lvl="1">
              <a:spcBef>
                <a:spcPts val="800"/>
              </a:spcBef>
              <a:spcAft>
                <a:spcPts val="400"/>
              </a:spcAft>
              <a:buClr>
                <a:srgbClr val="2A8F1E"/>
              </a:buClr>
            </a:pPr>
            <a:r>
              <a:rPr lang="en-US" sz="2000" b="1" dirty="0" smtClean="0">
                <a:solidFill>
                  <a:srgbClr val="FF0000"/>
                </a:solidFill>
                <a:effectLst/>
              </a:rPr>
              <a:t>Post-shower, help your patient apply a CHG cloth packet to any wrapped device or dressing within 6 inches of the body. </a:t>
            </a:r>
          </a:p>
        </p:txBody>
      </p:sp>
      <p:sp>
        <p:nvSpPr>
          <p:cNvPr id="5" name="Title 4"/>
          <p:cNvSpPr>
            <a:spLocks noGrp="1"/>
          </p:cNvSpPr>
          <p:nvPr>
            <p:ph type="title"/>
          </p:nvPr>
        </p:nvSpPr>
        <p:spPr>
          <a:xfrm>
            <a:off x="762000" y="381000"/>
            <a:ext cx="7543800" cy="1431925"/>
          </a:xfrm>
        </p:spPr>
        <p:txBody>
          <a:bodyPr/>
          <a:lstStyle/>
          <a:p>
            <a:pPr algn="ctr">
              <a:defRPr/>
            </a:pPr>
            <a:r>
              <a:rPr lang="en-US" sz="3800" dirty="0" smtClean="0">
                <a:solidFill>
                  <a:srgbClr val="2A8F1E"/>
                </a:solidFill>
                <a:effectLst/>
              </a:rPr>
              <a:t>CHG Showering Instructions</a:t>
            </a:r>
            <a:endParaRPr lang="en-US" dirty="0">
              <a:solidFill>
                <a:srgbClr val="2A8F1E"/>
              </a:solidFill>
              <a:effectLst/>
            </a:endParaRPr>
          </a:p>
        </p:txBody>
      </p:sp>
      <p:sp>
        <p:nvSpPr>
          <p:cNvPr id="6" name="Slide Number Placeholder 5"/>
          <p:cNvSpPr>
            <a:spLocks noGrp="1"/>
          </p:cNvSpPr>
          <p:nvPr>
            <p:ph type="sldNum" sz="quarter" idx="12"/>
          </p:nvPr>
        </p:nvSpPr>
        <p:spPr/>
        <p:txBody>
          <a:bodyPr/>
          <a:lstStyle/>
          <a:p>
            <a:pPr>
              <a:defRPr/>
            </a:pPr>
            <a:fld id="{E09AB3BF-787C-4EC1-A58D-B64689BEEAC0}" type="slidenum">
              <a:rPr lang="en-US" smtClean="0"/>
              <a:pPr>
                <a:defRPr/>
              </a:pPr>
              <a:t>29</a:t>
            </a:fld>
            <a:endParaRPr lang="en-US" dirty="0"/>
          </a:p>
        </p:txBody>
      </p:sp>
    </p:spTree>
    <p:extLst>
      <p:ext uri="{BB962C8B-B14F-4D97-AF65-F5344CB8AC3E}">
        <p14:creationId xmlns:p14="http://schemas.microsoft.com/office/powerpoint/2010/main" val="2317627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36725"/>
            <a:ext cx="8839200" cy="4816475"/>
          </a:xfrm>
        </p:spPr>
        <p:txBody>
          <a:bodyPr/>
          <a:lstStyle/>
          <a:p>
            <a:pPr marL="548640" lvl="2" indent="-346075">
              <a:spcBef>
                <a:spcPts val="600"/>
              </a:spcBef>
              <a:spcAft>
                <a:spcPts val="600"/>
              </a:spcAft>
              <a:buClr>
                <a:srgbClr val="2A8F1E"/>
              </a:buClr>
              <a:buSzPct val="130000"/>
              <a:buFont typeface="Wingdings" pitchFamily="2" charset="2"/>
              <a:buChar char="§"/>
              <a:defRPr/>
            </a:pPr>
            <a:r>
              <a:rPr lang="en-US" sz="2000" dirty="0">
                <a:effectLst/>
              </a:rPr>
              <a:t>Decolonization is the use of topical antiseptic soaps and </a:t>
            </a:r>
            <a:r>
              <a:rPr lang="en-US" sz="2000" dirty="0" smtClean="0">
                <a:effectLst/>
              </a:rPr>
              <a:t>nasal products </a:t>
            </a:r>
            <a:r>
              <a:rPr lang="en-US" sz="2000" dirty="0">
                <a:effectLst/>
              </a:rPr>
              <a:t>to remove bacteria from the body </a:t>
            </a:r>
            <a:r>
              <a:rPr lang="en-US" sz="2000" dirty="0" smtClean="0">
                <a:effectLst/>
              </a:rPr>
              <a:t>surface</a:t>
            </a:r>
            <a:endParaRPr lang="en-US" sz="2000" dirty="0">
              <a:effectLst/>
            </a:endParaRPr>
          </a:p>
          <a:p>
            <a:pPr marL="548640" lvl="2" indent="-346075">
              <a:spcBef>
                <a:spcPts val="600"/>
              </a:spcBef>
              <a:spcAft>
                <a:spcPts val="600"/>
              </a:spcAft>
              <a:buClr>
                <a:srgbClr val="2A8F1E"/>
              </a:buClr>
              <a:buSzPct val="130000"/>
              <a:buFont typeface="Wingdings" pitchFamily="2" charset="2"/>
              <a:buChar char="§"/>
              <a:defRPr/>
            </a:pPr>
            <a:r>
              <a:rPr lang="en-US" sz="2000" dirty="0">
                <a:effectLst/>
              </a:rPr>
              <a:t>Body bacteria have a higher chance of causing infection in hospitals and nursing homes due to wounds, devices, and poor health</a:t>
            </a:r>
          </a:p>
          <a:p>
            <a:pPr marL="548640" lvl="2" indent="-346075">
              <a:spcBef>
                <a:spcPts val="600"/>
              </a:spcBef>
              <a:spcAft>
                <a:spcPts val="600"/>
              </a:spcAft>
              <a:buClr>
                <a:srgbClr val="2A8F1E"/>
              </a:buClr>
              <a:buSzPct val="130000"/>
              <a:buFont typeface="Wingdings" pitchFamily="2" charset="2"/>
              <a:buChar char="§"/>
              <a:defRPr/>
            </a:pPr>
            <a:r>
              <a:rPr lang="en-US" sz="2000" dirty="0">
                <a:effectLst/>
              </a:rPr>
              <a:t>Decolonization is proven in hospital ICUs to prevent antibiotic resistant bacteria and bloodstream infections</a:t>
            </a:r>
          </a:p>
          <a:p>
            <a:pPr marL="548640" lvl="2" indent="-346075">
              <a:spcBef>
                <a:spcPts val="600"/>
              </a:spcBef>
              <a:spcAft>
                <a:spcPts val="600"/>
              </a:spcAft>
              <a:buClr>
                <a:srgbClr val="2A8F1E"/>
              </a:buClr>
              <a:buSzPct val="130000"/>
              <a:buFont typeface="Wingdings" pitchFamily="2" charset="2"/>
              <a:buChar char="§"/>
              <a:defRPr/>
            </a:pPr>
            <a:r>
              <a:rPr lang="en-US" sz="2000" dirty="0" smtClean="0">
                <a:effectLst/>
              </a:rPr>
              <a:t>The decolonization products used in this project may include:</a:t>
            </a:r>
          </a:p>
          <a:p>
            <a:pPr marL="1005840" lvl="3" indent="-346075">
              <a:spcBef>
                <a:spcPts val="600"/>
              </a:spcBef>
              <a:spcAft>
                <a:spcPts val="600"/>
              </a:spcAft>
              <a:buClr>
                <a:srgbClr val="2A8F1E"/>
              </a:buClr>
              <a:buSzPct val="130000"/>
              <a:buFont typeface="Arial" panose="020B0604020202020204" pitchFamily="34" charset="0"/>
              <a:buChar char="•"/>
              <a:defRPr/>
            </a:pPr>
            <a:r>
              <a:rPr lang="en-US" dirty="0" smtClean="0">
                <a:effectLst/>
              </a:rPr>
              <a:t>Chlorhexidine 2</a:t>
            </a:r>
            <a:r>
              <a:rPr lang="en-US" dirty="0">
                <a:effectLst/>
              </a:rPr>
              <a:t>% </a:t>
            </a:r>
            <a:r>
              <a:rPr lang="en-US" u="sng" dirty="0" smtClean="0">
                <a:effectLst/>
              </a:rPr>
              <a:t>no-rinse</a:t>
            </a:r>
            <a:r>
              <a:rPr lang="en-US" dirty="0" smtClean="0">
                <a:effectLst/>
              </a:rPr>
              <a:t> impregnated cloths </a:t>
            </a:r>
            <a:r>
              <a:rPr lang="en-US" dirty="0">
                <a:effectLst/>
              </a:rPr>
              <a:t>for bed baths</a:t>
            </a:r>
          </a:p>
          <a:p>
            <a:pPr marL="1005840" lvl="3" indent="-346075">
              <a:spcBef>
                <a:spcPts val="600"/>
              </a:spcBef>
              <a:spcAft>
                <a:spcPts val="600"/>
              </a:spcAft>
              <a:buClr>
                <a:srgbClr val="2A8F1E"/>
              </a:buClr>
              <a:buSzPct val="130000"/>
              <a:buFont typeface="Arial" panose="020B0604020202020204" pitchFamily="34" charset="0"/>
              <a:buChar char="•"/>
              <a:defRPr/>
            </a:pPr>
            <a:r>
              <a:rPr lang="en-US" dirty="0">
                <a:effectLst/>
              </a:rPr>
              <a:t>Chlorhexidine 4% </a:t>
            </a:r>
            <a:r>
              <a:rPr lang="en-US" u="sng" dirty="0" smtClean="0">
                <a:effectLst/>
              </a:rPr>
              <a:t>rinse-off</a:t>
            </a:r>
            <a:r>
              <a:rPr lang="en-US" dirty="0" smtClean="0">
                <a:effectLst/>
              </a:rPr>
              <a:t> liquid </a:t>
            </a:r>
            <a:r>
              <a:rPr lang="en-US" dirty="0">
                <a:effectLst/>
              </a:rPr>
              <a:t>for </a:t>
            </a:r>
            <a:r>
              <a:rPr lang="en-US" dirty="0" smtClean="0">
                <a:effectLst/>
              </a:rPr>
              <a:t>showering</a:t>
            </a:r>
          </a:p>
          <a:p>
            <a:pPr marL="1005840" lvl="3" indent="-346075">
              <a:spcBef>
                <a:spcPts val="600"/>
              </a:spcBef>
              <a:spcAft>
                <a:spcPts val="600"/>
              </a:spcAft>
              <a:buClr>
                <a:srgbClr val="2A8F1E"/>
              </a:buClr>
              <a:buSzPct val="130000"/>
              <a:buFont typeface="Arial" panose="020B0604020202020204" pitchFamily="34" charset="0"/>
              <a:buChar char="•"/>
              <a:defRPr/>
            </a:pPr>
            <a:r>
              <a:rPr lang="en-US" dirty="0" smtClean="0">
                <a:effectLst/>
              </a:rPr>
              <a:t>Diluted Chlorhexidine 4% </a:t>
            </a:r>
            <a:r>
              <a:rPr lang="en-US" u="sng" dirty="0" smtClean="0">
                <a:effectLst/>
              </a:rPr>
              <a:t>no-rinse</a:t>
            </a:r>
            <a:r>
              <a:rPr lang="en-US" dirty="0" smtClean="0">
                <a:effectLst/>
              </a:rPr>
              <a:t> liquid for bed baths</a:t>
            </a:r>
            <a:endParaRPr lang="en-US" dirty="0">
              <a:effectLst/>
            </a:endParaRPr>
          </a:p>
          <a:p>
            <a:pPr marL="1005840" lvl="3" indent="-346075">
              <a:spcBef>
                <a:spcPts val="600"/>
              </a:spcBef>
              <a:spcAft>
                <a:spcPts val="600"/>
              </a:spcAft>
              <a:buClr>
                <a:srgbClr val="2A8F1E"/>
              </a:buClr>
              <a:buSzPct val="130000"/>
              <a:buFont typeface="Arial" panose="020B0604020202020204" pitchFamily="34" charset="0"/>
              <a:buChar char="•"/>
              <a:defRPr/>
            </a:pPr>
            <a:r>
              <a:rPr lang="en-US" dirty="0" err="1" smtClean="0">
                <a:effectLst/>
              </a:rPr>
              <a:t>Iodophor</a:t>
            </a:r>
            <a:r>
              <a:rPr lang="en-US" dirty="0" smtClean="0">
                <a:effectLst/>
              </a:rPr>
              <a:t> (povidone-iodine) for the nose</a:t>
            </a:r>
          </a:p>
        </p:txBody>
      </p:sp>
      <p:sp>
        <p:nvSpPr>
          <p:cNvPr id="5" name="Title 1"/>
          <p:cNvSpPr txBox="1">
            <a:spLocks/>
          </p:cNvSpPr>
          <p:nvPr/>
        </p:nvSpPr>
        <p:spPr bwMode="auto">
          <a:xfrm>
            <a:off x="228600" y="304800"/>
            <a:ext cx="8610600" cy="1431925"/>
          </a:xfrm>
          <a:prstGeom prst="rect">
            <a:avLst/>
          </a:prstGeom>
          <a:noFill/>
          <a:ln w="9525">
            <a:noFill/>
            <a:miter lim="800000"/>
            <a:headEnd/>
            <a:tailEnd/>
          </a:ln>
          <a:effectLst/>
        </p:spPr>
        <p:txBody>
          <a:bodyPr anchor="ctr"/>
          <a:lstStyle/>
          <a:p>
            <a:pPr algn="ctr">
              <a:spcAft>
                <a:spcPts val="1000"/>
              </a:spcAft>
              <a:defRPr/>
            </a:pPr>
            <a:endParaRPr lang="en-US" sz="4000" b="1" dirty="0">
              <a:ln w="10541" cmpd="sng">
                <a:solidFill>
                  <a:schemeClr val="accent1">
                    <a:shade val="88000"/>
                    <a:satMod val="110000"/>
                  </a:schemeClr>
                </a:solidFill>
                <a:prstDash val="solid"/>
              </a:ln>
              <a:solidFill>
                <a:srgbClr val="006496"/>
              </a:solidFill>
            </a:endParaRPr>
          </a:p>
        </p:txBody>
      </p:sp>
      <p:sp>
        <p:nvSpPr>
          <p:cNvPr id="8197" name="TextBox 5"/>
          <p:cNvSpPr txBox="1">
            <a:spLocks noChangeArrowheads="1"/>
          </p:cNvSpPr>
          <p:nvPr/>
        </p:nvSpPr>
        <p:spPr bwMode="auto">
          <a:xfrm>
            <a:off x="152400" y="378540"/>
            <a:ext cx="8839200" cy="677108"/>
          </a:xfrm>
          <a:prstGeom prst="rect">
            <a:avLst/>
          </a:prstGeom>
          <a:noFill/>
          <a:ln w="9525">
            <a:noFill/>
            <a:miter lim="800000"/>
            <a:headEnd/>
            <a:tailEnd/>
          </a:ln>
        </p:spPr>
        <p:txBody>
          <a:bodyPr>
            <a:spAutoFit/>
          </a:bodyPr>
          <a:lstStyle/>
          <a:p>
            <a:pPr algn="ctr">
              <a:defRPr/>
            </a:pPr>
            <a:r>
              <a:rPr lang="en-US" sz="3800" b="1" dirty="0">
                <a:solidFill>
                  <a:srgbClr val="2A8F1E"/>
                </a:solidFill>
              </a:rPr>
              <a:t>What is </a:t>
            </a:r>
            <a:r>
              <a:rPr lang="en-US" sz="3800" b="1" dirty="0" smtClean="0">
                <a:solidFill>
                  <a:srgbClr val="2A8F1E"/>
                </a:solidFill>
              </a:rPr>
              <a:t>Decolonization?</a:t>
            </a:r>
            <a:endParaRPr lang="en-US" sz="3800" b="1" dirty="0">
              <a:solidFill>
                <a:srgbClr val="2A8F1E"/>
              </a:solidFill>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3</a:t>
            </a:fld>
            <a:endParaRPr lang="en-US" dirty="0"/>
          </a:p>
        </p:txBody>
      </p:sp>
    </p:spTree>
    <p:extLst>
      <p:ext uri="{BB962C8B-B14F-4D97-AF65-F5344CB8AC3E}">
        <p14:creationId xmlns:p14="http://schemas.microsoft.com/office/powerpoint/2010/main" val="2357393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3"/>
          <p:cNvSpPr>
            <a:spLocks noGrp="1"/>
          </p:cNvSpPr>
          <p:nvPr>
            <p:ph idx="1"/>
          </p:nvPr>
        </p:nvSpPr>
        <p:spPr>
          <a:xfrm>
            <a:off x="588108" y="1143000"/>
            <a:ext cx="8458200" cy="5257800"/>
          </a:xfrm>
        </p:spPr>
        <p:txBody>
          <a:bodyPr/>
          <a:lstStyle/>
          <a:p>
            <a:pPr>
              <a:buClr>
                <a:srgbClr val="2A8F1E"/>
              </a:buClr>
            </a:pPr>
            <a:r>
              <a:rPr lang="en-US" sz="2000" b="1" dirty="0" smtClean="0">
                <a:solidFill>
                  <a:srgbClr val="FF0000"/>
                </a:solidFill>
                <a:effectLst/>
              </a:rPr>
              <a:t>Be sure to mention:</a:t>
            </a:r>
          </a:p>
          <a:p>
            <a:pPr lvl="1">
              <a:spcBef>
                <a:spcPts val="800"/>
              </a:spcBef>
              <a:buClr>
                <a:srgbClr val="2A8F1E"/>
              </a:buClr>
            </a:pPr>
            <a:r>
              <a:rPr lang="en-US" sz="2000" dirty="0" smtClean="0">
                <a:effectLst/>
              </a:rPr>
              <a:t>CHG works better than soap and water to kill germs and keep them off the body for 24 hours if applied correctly </a:t>
            </a:r>
          </a:p>
          <a:p>
            <a:pPr lvl="1">
              <a:spcBef>
                <a:spcPts val="800"/>
              </a:spcBef>
              <a:buClr>
                <a:srgbClr val="2A8F1E"/>
              </a:buClr>
            </a:pPr>
            <a:r>
              <a:rPr lang="en-US" sz="2000" dirty="0" smtClean="0">
                <a:effectLst/>
              </a:rPr>
              <a:t>Safe for shampoo and face/body wash. </a:t>
            </a:r>
            <a:r>
              <a:rPr lang="en-US" sz="2000" b="1" dirty="0" smtClean="0">
                <a:solidFill>
                  <a:srgbClr val="FF0000"/>
                </a:solidFill>
                <a:effectLst/>
              </a:rPr>
              <a:t>Avoid eyes/ears. </a:t>
            </a:r>
          </a:p>
          <a:p>
            <a:pPr lvl="1">
              <a:spcBef>
                <a:spcPts val="800"/>
              </a:spcBef>
              <a:buClr>
                <a:srgbClr val="2A8F1E"/>
              </a:buClr>
            </a:pPr>
            <a:r>
              <a:rPr lang="en-US" sz="2000" b="1" dirty="0" smtClean="0">
                <a:solidFill>
                  <a:srgbClr val="2A8F1E"/>
                </a:solidFill>
                <a:effectLst/>
              </a:rPr>
              <a:t>If available, use a mesh sponge</a:t>
            </a:r>
            <a:r>
              <a:rPr lang="en-US" sz="2000" dirty="0" smtClean="0">
                <a:effectLst/>
              </a:rPr>
              <a:t> </a:t>
            </a:r>
          </a:p>
          <a:p>
            <a:pPr lvl="2">
              <a:spcBef>
                <a:spcPts val="800"/>
              </a:spcBef>
              <a:buClr>
                <a:srgbClr val="2A8F1E"/>
              </a:buClr>
            </a:pPr>
            <a:r>
              <a:rPr lang="en-US" sz="2000" dirty="0" smtClean="0">
                <a:effectLst/>
              </a:rPr>
              <a:t>CHG foams well with it, but not without</a:t>
            </a:r>
          </a:p>
          <a:p>
            <a:pPr lvl="1">
              <a:spcBef>
                <a:spcPts val="800"/>
              </a:spcBef>
              <a:buClr>
                <a:srgbClr val="2A8F1E"/>
              </a:buClr>
            </a:pPr>
            <a:r>
              <a:rPr lang="en-US" sz="2000" dirty="0">
                <a:effectLst/>
              </a:rPr>
              <a:t>Apply to skin with out of water stream for 2 minutes before rinsing</a:t>
            </a:r>
          </a:p>
          <a:p>
            <a:pPr lvl="1">
              <a:spcBef>
                <a:spcPts val="800"/>
              </a:spcBef>
              <a:buClr>
                <a:srgbClr val="2A8F1E"/>
              </a:buClr>
            </a:pPr>
            <a:r>
              <a:rPr lang="en-US" sz="2000" dirty="0">
                <a:effectLst/>
              </a:rPr>
              <a:t>2 minutes is about the time it takes to soap up all body areas and then do it again before rinsing</a:t>
            </a:r>
          </a:p>
          <a:p>
            <a:pPr lvl="1">
              <a:spcBef>
                <a:spcPts val="800"/>
              </a:spcBef>
              <a:buClr>
                <a:srgbClr val="2A8F1E"/>
              </a:buClr>
            </a:pPr>
            <a:r>
              <a:rPr lang="en-US" sz="2000" dirty="0" smtClean="0">
                <a:effectLst/>
              </a:rPr>
              <a:t>Massage all over skin. Pay attention to neck and skin folds.</a:t>
            </a:r>
          </a:p>
          <a:p>
            <a:pPr lvl="1">
              <a:buClr>
                <a:srgbClr val="2A8F1E"/>
              </a:buClr>
            </a:pPr>
            <a:endParaRPr lang="en-US" sz="1400" dirty="0" smtClean="0">
              <a:effectLst/>
            </a:endParaRPr>
          </a:p>
          <a:p>
            <a:pPr>
              <a:buClr>
                <a:srgbClr val="2A8F1E"/>
              </a:buClr>
            </a:pPr>
            <a:r>
              <a:rPr lang="en-US" sz="2000" dirty="0">
                <a:effectLst/>
              </a:rPr>
              <a:t>If </a:t>
            </a:r>
            <a:r>
              <a:rPr lang="en-US" sz="2000" dirty="0" smtClean="0">
                <a:effectLst/>
              </a:rPr>
              <a:t>patients insist </a:t>
            </a:r>
            <a:r>
              <a:rPr lang="en-US" sz="2000" dirty="0">
                <a:effectLst/>
              </a:rPr>
              <a:t>on using personal shampoo or face wash, but are willing to use CHG for body wash, have them avoid contacting other skin when using shampoo/other soaps and then apply CHG to other </a:t>
            </a:r>
            <a:r>
              <a:rPr lang="en-US" sz="2000" dirty="0" smtClean="0">
                <a:effectLst/>
              </a:rPr>
              <a:t>areas. </a:t>
            </a:r>
            <a:r>
              <a:rPr lang="en-US" sz="2000" dirty="0">
                <a:effectLst/>
              </a:rPr>
              <a:t>E</a:t>
            </a:r>
            <a:r>
              <a:rPr lang="en-US" sz="2000" dirty="0" smtClean="0">
                <a:effectLst/>
              </a:rPr>
              <a:t>ncourage only use of CHG if possible.</a:t>
            </a:r>
          </a:p>
        </p:txBody>
      </p:sp>
      <p:sp>
        <p:nvSpPr>
          <p:cNvPr id="5" name="Title 4"/>
          <p:cNvSpPr>
            <a:spLocks noGrp="1"/>
          </p:cNvSpPr>
          <p:nvPr>
            <p:ph type="title"/>
          </p:nvPr>
        </p:nvSpPr>
        <p:spPr>
          <a:xfrm>
            <a:off x="762000" y="381001"/>
            <a:ext cx="7543800" cy="761999"/>
          </a:xfrm>
        </p:spPr>
        <p:txBody>
          <a:bodyPr/>
          <a:lstStyle/>
          <a:p>
            <a:pPr algn="ctr">
              <a:defRPr/>
            </a:pPr>
            <a:r>
              <a:rPr lang="en-US" sz="3800" dirty="0" smtClean="0">
                <a:solidFill>
                  <a:srgbClr val="2A8F1E"/>
                </a:solidFill>
                <a:effectLst/>
              </a:rPr>
              <a:t>CHG Showering Instructions</a:t>
            </a:r>
            <a:endParaRPr lang="en-US" dirty="0">
              <a:solidFill>
                <a:srgbClr val="2A8F1E"/>
              </a:solidFill>
              <a:effectLst/>
            </a:endParaRPr>
          </a:p>
        </p:txBody>
      </p:sp>
      <p:sp>
        <p:nvSpPr>
          <p:cNvPr id="3" name="Slide Number Placeholder 2"/>
          <p:cNvSpPr>
            <a:spLocks noGrp="1"/>
          </p:cNvSpPr>
          <p:nvPr>
            <p:ph type="sldNum" sz="quarter" idx="12"/>
          </p:nvPr>
        </p:nvSpPr>
        <p:spPr/>
        <p:txBody>
          <a:bodyPr/>
          <a:lstStyle/>
          <a:p>
            <a:pPr>
              <a:defRPr/>
            </a:pPr>
            <a:fld id="{E09AB3BF-787C-4EC1-A58D-B64689BEEAC0}" type="slidenum">
              <a:rPr lang="en-US" smtClean="0"/>
              <a:pPr>
                <a:defRPr/>
              </a:pPr>
              <a:t>30</a:t>
            </a:fld>
            <a:endParaRPr lang="en-US" dirty="0"/>
          </a:p>
        </p:txBody>
      </p:sp>
      <p:pic>
        <p:nvPicPr>
          <p:cNvPr id="6" name="Picture 2" descr="http://ecx.images-amazon.com/images/I/31eU4qWv6VL._SY355_.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622"/>
          <a:stretch/>
        </p:blipFill>
        <p:spPr bwMode="auto">
          <a:xfrm>
            <a:off x="6684108" y="2667000"/>
            <a:ext cx="914400" cy="789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5320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1"/>
            <a:ext cx="8229600" cy="761999"/>
          </a:xfrm>
        </p:spPr>
        <p:txBody>
          <a:bodyPr/>
          <a:lstStyle/>
          <a:p>
            <a:pPr algn="ctr">
              <a:defRPr/>
            </a:pPr>
            <a:r>
              <a:rPr lang="en-US" sz="3800" dirty="0" smtClean="0">
                <a:solidFill>
                  <a:srgbClr val="2A8F1E"/>
                </a:solidFill>
                <a:effectLst/>
              </a:rPr>
              <a:t>CHG Basin Bed Bath Instructions</a:t>
            </a:r>
            <a:endParaRPr lang="en-US" dirty="0">
              <a:solidFill>
                <a:srgbClr val="2A8F1E"/>
              </a:solidFill>
              <a:effectLst/>
            </a:endParaRPr>
          </a:p>
        </p:txBody>
      </p:sp>
      <p:sp>
        <p:nvSpPr>
          <p:cNvPr id="3" name="Slide Number Placeholder 2"/>
          <p:cNvSpPr>
            <a:spLocks noGrp="1"/>
          </p:cNvSpPr>
          <p:nvPr>
            <p:ph type="sldNum" sz="quarter" idx="12"/>
          </p:nvPr>
        </p:nvSpPr>
        <p:spPr/>
        <p:txBody>
          <a:bodyPr/>
          <a:lstStyle/>
          <a:p>
            <a:pPr>
              <a:defRPr/>
            </a:pPr>
            <a:fld id="{E09AB3BF-787C-4EC1-A58D-B64689BEEAC0}" type="slidenum">
              <a:rPr lang="en-US" smtClean="0"/>
              <a:pPr>
                <a:defRPr/>
              </a:pPr>
              <a:t>31</a:t>
            </a:fld>
            <a:endParaRPr lang="en-US" dirty="0"/>
          </a:p>
        </p:txBody>
      </p:sp>
      <p:sp>
        <p:nvSpPr>
          <p:cNvPr id="7" name="Rectangle 3"/>
          <p:cNvSpPr txBox="1">
            <a:spLocks noChangeArrowheads="1"/>
          </p:cNvSpPr>
          <p:nvPr/>
        </p:nvSpPr>
        <p:spPr bwMode="auto">
          <a:xfrm>
            <a:off x="367195" y="1143000"/>
            <a:ext cx="3214205"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346075" indent="-346075">
              <a:spcBef>
                <a:spcPts val="600"/>
              </a:spcBef>
              <a:buFont typeface="Wingdings" pitchFamily="2" charset="2"/>
              <a:buNone/>
              <a:defRPr/>
            </a:pPr>
            <a:r>
              <a:rPr lang="en-US" sz="2000" b="1" kern="0" dirty="0" smtClean="0">
                <a:effectLst/>
              </a:rPr>
              <a:t>What you will need</a:t>
            </a:r>
            <a:endParaRPr lang="en-US" sz="2000" kern="0" dirty="0">
              <a:effectLst/>
            </a:endParaRPr>
          </a:p>
          <a:p>
            <a:pPr marL="990600" lvl="1" indent="-533400">
              <a:buFontTx/>
              <a:buNone/>
              <a:defRPr/>
            </a:pPr>
            <a:endParaRPr lang="en-US" sz="2400" kern="0" dirty="0" smtClean="0">
              <a:effectLst/>
            </a:endParaRPr>
          </a:p>
          <a:p>
            <a:pPr marL="990600" lvl="1" indent="-533400">
              <a:buFontTx/>
              <a:buNone/>
              <a:defRPr/>
            </a:pPr>
            <a:endParaRPr lang="en-US" sz="2400" kern="0" dirty="0" smtClean="0">
              <a:effectLst/>
            </a:endParaRPr>
          </a:p>
        </p:txBody>
      </p:sp>
      <p:pic>
        <p:nvPicPr>
          <p:cNvPr id="1030" name="Picture 6" descr="Image result for pink bed basin"/>
          <p:cNvPicPr>
            <a:picLocks noChangeAspect="1" noChangeArrowheads="1"/>
          </p:cNvPicPr>
          <p:nvPr/>
        </p:nvPicPr>
        <p:blipFill rotWithShape="1">
          <a:blip r:embed="rId3">
            <a:extLst>
              <a:ext uri="{28A0092B-C50C-407E-A947-70E740481C1C}">
                <a14:useLocalDpi xmlns:a14="http://schemas.microsoft.com/office/drawing/2010/main" val="0"/>
              </a:ext>
            </a:extLst>
          </a:blip>
          <a:srcRect t="21361" b="13543"/>
          <a:stretch/>
        </p:blipFill>
        <p:spPr bwMode="auto">
          <a:xfrm>
            <a:off x="1752600" y="3430299"/>
            <a:ext cx="2250495" cy="146497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5407151" y="3657600"/>
            <a:ext cx="1700695" cy="1387262"/>
            <a:chOff x="6974895" y="4072586"/>
            <a:chExt cx="2195995" cy="1769772"/>
          </a:xfrm>
        </p:grpSpPr>
        <p:pic>
          <p:nvPicPr>
            <p:cNvPr id="1034" name="Picture 10" descr="Image result for disposable cloth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783" b="23631"/>
            <a:stretch/>
          </p:blipFill>
          <p:spPr bwMode="auto">
            <a:xfrm>
              <a:off x="6974895" y="4072586"/>
              <a:ext cx="1281595" cy="85537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Image result for disposable cloth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783" b="23631"/>
            <a:stretch/>
          </p:blipFill>
          <p:spPr bwMode="auto">
            <a:xfrm>
              <a:off x="7127295" y="4224986"/>
              <a:ext cx="1281595" cy="85537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Image result for disposable cloth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783" b="23631"/>
            <a:stretch/>
          </p:blipFill>
          <p:spPr bwMode="auto">
            <a:xfrm>
              <a:off x="7279695" y="4377386"/>
              <a:ext cx="1281595" cy="85537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Image result for disposable cloth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783" b="23631"/>
            <a:stretch/>
          </p:blipFill>
          <p:spPr bwMode="auto">
            <a:xfrm>
              <a:off x="7432095" y="4529786"/>
              <a:ext cx="1281595" cy="85537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Image result for disposable cloth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783" b="23631"/>
            <a:stretch/>
          </p:blipFill>
          <p:spPr bwMode="auto">
            <a:xfrm>
              <a:off x="7584495" y="4682186"/>
              <a:ext cx="1281595" cy="85537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Image result for disposable cloth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783" b="23631"/>
            <a:stretch/>
          </p:blipFill>
          <p:spPr bwMode="auto">
            <a:xfrm>
              <a:off x="7736895" y="4834586"/>
              <a:ext cx="1281595" cy="85537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Image result for disposable cloth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783" b="23631"/>
            <a:stretch/>
          </p:blipFill>
          <p:spPr bwMode="auto">
            <a:xfrm>
              <a:off x="7889295" y="4986986"/>
              <a:ext cx="1281595" cy="855372"/>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2771306" y="2991142"/>
            <a:ext cx="5277787" cy="400110"/>
          </a:xfrm>
          <a:prstGeom prst="rect">
            <a:avLst/>
          </a:prstGeom>
          <a:noFill/>
        </p:spPr>
        <p:txBody>
          <a:bodyPr wrap="square" rtlCol="0">
            <a:spAutoFit/>
          </a:bodyPr>
          <a:lstStyle/>
          <a:p>
            <a:r>
              <a:rPr lang="en-US" dirty="0" smtClean="0">
                <a:solidFill>
                  <a:schemeClr val="tx1"/>
                </a:solidFill>
              </a:rPr>
              <a:t>One 4 </a:t>
            </a:r>
            <a:r>
              <a:rPr lang="en-US" dirty="0" err="1" smtClean="0">
                <a:solidFill>
                  <a:schemeClr val="tx1"/>
                </a:solidFill>
              </a:rPr>
              <a:t>oz</a:t>
            </a:r>
            <a:r>
              <a:rPr lang="en-US" dirty="0" smtClean="0">
                <a:solidFill>
                  <a:schemeClr val="tx1"/>
                </a:solidFill>
              </a:rPr>
              <a:t> bottle of 4% Liquid CHG*</a:t>
            </a:r>
            <a:r>
              <a:rPr lang="en-US" sz="2000" dirty="0" smtClean="0">
                <a:solidFill>
                  <a:schemeClr val="tx1"/>
                </a:solidFill>
              </a:rPr>
              <a:t>		</a:t>
            </a:r>
            <a:endParaRPr lang="en-US" sz="2000" dirty="0">
              <a:solidFill>
                <a:schemeClr val="tx1"/>
              </a:solidFill>
            </a:endParaRPr>
          </a:p>
        </p:txBody>
      </p:sp>
      <p:sp>
        <p:nvSpPr>
          <p:cNvPr id="33" name="TextBox 32"/>
          <p:cNvSpPr txBox="1"/>
          <p:nvPr/>
        </p:nvSpPr>
        <p:spPr>
          <a:xfrm>
            <a:off x="2017992" y="5053691"/>
            <a:ext cx="6821208" cy="369332"/>
          </a:xfrm>
          <a:prstGeom prst="rect">
            <a:avLst/>
          </a:prstGeom>
          <a:noFill/>
        </p:spPr>
        <p:txBody>
          <a:bodyPr wrap="square" rtlCol="0">
            <a:spAutoFit/>
          </a:bodyPr>
          <a:lstStyle/>
          <a:p>
            <a:r>
              <a:rPr lang="en-US" dirty="0" smtClean="0">
                <a:solidFill>
                  <a:schemeClr val="tx1"/>
                </a:solidFill>
              </a:rPr>
              <a:t>Bath Basin	          6 Disposable Non-Medicated </a:t>
            </a:r>
            <a:r>
              <a:rPr lang="en-US" dirty="0">
                <a:solidFill>
                  <a:schemeClr val="tx1"/>
                </a:solidFill>
              </a:rPr>
              <a:t>C</a:t>
            </a:r>
            <a:r>
              <a:rPr lang="en-US" dirty="0" smtClean="0">
                <a:solidFill>
                  <a:schemeClr val="tx1"/>
                </a:solidFill>
              </a:rPr>
              <a:t>loths	</a:t>
            </a:r>
            <a:endParaRPr lang="en-US" dirty="0">
              <a:solidFill>
                <a:schemeClr val="tx1"/>
              </a:solidFill>
            </a:endParaRPr>
          </a:p>
        </p:txBody>
      </p:sp>
      <p:sp>
        <p:nvSpPr>
          <p:cNvPr id="4" name="TextBox 3"/>
          <p:cNvSpPr txBox="1"/>
          <p:nvPr/>
        </p:nvSpPr>
        <p:spPr>
          <a:xfrm>
            <a:off x="367195" y="5823972"/>
            <a:ext cx="8624405" cy="861774"/>
          </a:xfrm>
          <a:prstGeom prst="rect">
            <a:avLst/>
          </a:prstGeom>
          <a:noFill/>
        </p:spPr>
        <p:txBody>
          <a:bodyPr wrap="square" rtlCol="0">
            <a:spAutoFit/>
          </a:bodyPr>
          <a:lstStyle/>
          <a:p>
            <a:r>
              <a:rPr lang="en-US" sz="1600" dirty="0">
                <a:solidFill>
                  <a:schemeClr val="tx1"/>
                </a:solidFill>
                <a:latin typeface="Calibri" panose="020F0502020204030204" pitchFamily="34" charset="0"/>
              </a:rPr>
              <a:t>*The use of trade names is for identification only and does not imply endorsement by the Department of Health and Human Services or the Centers for Disease Control and Prevention.</a:t>
            </a:r>
          </a:p>
          <a:p>
            <a:endParaRPr lang="en-US" dirty="0"/>
          </a:p>
        </p:txBody>
      </p:sp>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447800"/>
            <a:ext cx="653856" cy="1639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85633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1"/>
            <a:ext cx="8229600" cy="761999"/>
          </a:xfrm>
        </p:spPr>
        <p:txBody>
          <a:bodyPr/>
          <a:lstStyle/>
          <a:p>
            <a:pPr algn="ctr">
              <a:defRPr/>
            </a:pPr>
            <a:r>
              <a:rPr lang="en-US" sz="3800" dirty="0" smtClean="0">
                <a:solidFill>
                  <a:srgbClr val="2A8F1E"/>
                </a:solidFill>
                <a:effectLst/>
              </a:rPr>
              <a:t>CHG Basin Bed Bath Instructions</a:t>
            </a:r>
            <a:endParaRPr lang="en-US" dirty="0">
              <a:solidFill>
                <a:srgbClr val="2A8F1E"/>
              </a:solidFill>
              <a:effectLst/>
            </a:endParaRPr>
          </a:p>
        </p:txBody>
      </p:sp>
      <p:sp>
        <p:nvSpPr>
          <p:cNvPr id="3" name="Slide Number Placeholder 2"/>
          <p:cNvSpPr>
            <a:spLocks noGrp="1"/>
          </p:cNvSpPr>
          <p:nvPr>
            <p:ph type="sldNum" sz="quarter" idx="12"/>
          </p:nvPr>
        </p:nvSpPr>
        <p:spPr/>
        <p:txBody>
          <a:bodyPr/>
          <a:lstStyle/>
          <a:p>
            <a:pPr>
              <a:defRPr/>
            </a:pPr>
            <a:fld id="{E09AB3BF-787C-4EC1-A58D-B64689BEEAC0}" type="slidenum">
              <a:rPr lang="en-US" smtClean="0"/>
              <a:pPr>
                <a:defRPr/>
              </a:pPr>
              <a:t>32</a:t>
            </a:fld>
            <a:endParaRPr lang="en-US" dirty="0"/>
          </a:p>
        </p:txBody>
      </p:sp>
      <p:sp>
        <p:nvSpPr>
          <p:cNvPr id="7" name="Rectangle 3"/>
          <p:cNvSpPr txBox="1">
            <a:spLocks noChangeArrowheads="1"/>
          </p:cNvSpPr>
          <p:nvPr/>
        </p:nvSpPr>
        <p:spPr bwMode="auto">
          <a:xfrm>
            <a:off x="228600" y="1143000"/>
            <a:ext cx="8382000" cy="556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458787" lvl="1" indent="-342900">
              <a:spcBef>
                <a:spcPts val="600"/>
              </a:spcBef>
              <a:buClr>
                <a:srgbClr val="2A8F1E"/>
              </a:buClr>
              <a:buFont typeface="+mj-lt"/>
              <a:buAutoNum type="arabicPeriod"/>
              <a:defRPr/>
            </a:pPr>
            <a:r>
              <a:rPr lang="en-US" sz="1800" kern="0" dirty="0" smtClean="0">
                <a:effectLst/>
              </a:rPr>
              <a:t>Obtain </a:t>
            </a:r>
            <a:r>
              <a:rPr lang="en-US" sz="1800" kern="0" dirty="0">
                <a:effectLst/>
              </a:rPr>
              <a:t>a bath basin and dispense one 4 </a:t>
            </a:r>
            <a:r>
              <a:rPr lang="en-US" sz="1800" kern="0" dirty="0" err="1">
                <a:effectLst/>
              </a:rPr>
              <a:t>oz</a:t>
            </a:r>
            <a:r>
              <a:rPr lang="en-US" sz="1800" kern="0" dirty="0">
                <a:effectLst/>
              </a:rPr>
              <a:t> bottle of 4% CHG liquid into basin. </a:t>
            </a:r>
          </a:p>
          <a:p>
            <a:pPr marL="458787" lvl="1" indent="-342900">
              <a:spcBef>
                <a:spcPts val="600"/>
              </a:spcBef>
              <a:buClr>
                <a:srgbClr val="2A8F1E"/>
              </a:buClr>
              <a:buFont typeface="+mj-lt"/>
              <a:buAutoNum type="arabicPeriod"/>
              <a:defRPr/>
            </a:pPr>
            <a:r>
              <a:rPr lang="en-US" sz="1800" kern="0" dirty="0" smtClean="0">
                <a:effectLst/>
              </a:rPr>
              <a:t>Fill </a:t>
            </a:r>
            <a:r>
              <a:rPr lang="en-US" sz="1800" kern="0" dirty="0">
                <a:effectLst/>
              </a:rPr>
              <a:t>one emptied 4 </a:t>
            </a:r>
            <a:r>
              <a:rPr lang="en-US" sz="1800" kern="0" dirty="0" err="1">
                <a:effectLst/>
              </a:rPr>
              <a:t>oz</a:t>
            </a:r>
            <a:r>
              <a:rPr lang="en-US" sz="1800" kern="0" dirty="0">
                <a:effectLst/>
              </a:rPr>
              <a:t> bottle with water and dispense it into basin with 4% CHG liquid in it. </a:t>
            </a:r>
            <a:r>
              <a:rPr lang="en-US" sz="1800" kern="0" dirty="0" smtClean="0">
                <a:effectLst/>
              </a:rPr>
              <a:t>(IMPORTANT: </a:t>
            </a:r>
            <a:r>
              <a:rPr lang="en-US" sz="1800" kern="0" dirty="0" smtClean="0">
                <a:solidFill>
                  <a:srgbClr val="FF0000"/>
                </a:solidFill>
                <a:effectLst/>
              </a:rPr>
              <a:t>Do NOT </a:t>
            </a:r>
            <a:r>
              <a:rPr lang="en-US" sz="1800" kern="0" dirty="0" err="1" smtClean="0">
                <a:solidFill>
                  <a:srgbClr val="FF0000"/>
                </a:solidFill>
                <a:effectLst/>
              </a:rPr>
              <a:t>overdilute</a:t>
            </a:r>
            <a:r>
              <a:rPr lang="en-US" sz="1800" kern="0" dirty="0" smtClean="0">
                <a:solidFill>
                  <a:srgbClr val="FF0000"/>
                </a:solidFill>
                <a:effectLst/>
              </a:rPr>
              <a:t>.</a:t>
            </a:r>
            <a:r>
              <a:rPr lang="en-US" sz="1800" kern="0" dirty="0" smtClean="0">
                <a:effectLst/>
              </a:rPr>
              <a:t> Use only equal part of water and CHG. Goal is to achieve 2% CHG)</a:t>
            </a:r>
          </a:p>
          <a:p>
            <a:pPr marL="115887" lvl="1" indent="0">
              <a:spcBef>
                <a:spcPts val="600"/>
              </a:spcBef>
              <a:buClr>
                <a:srgbClr val="2A8F1E"/>
              </a:buClr>
              <a:buNone/>
              <a:defRPr/>
            </a:pPr>
            <a:endParaRPr lang="en-US" sz="1800" kern="0" dirty="0">
              <a:effectLst/>
            </a:endParaRPr>
          </a:p>
          <a:p>
            <a:pPr marL="458787" lvl="1" indent="-342900">
              <a:spcBef>
                <a:spcPts val="600"/>
              </a:spcBef>
              <a:buClr>
                <a:srgbClr val="2A8F1E"/>
              </a:buClr>
              <a:buFont typeface="+mj-lt"/>
              <a:buAutoNum type="arabicPeriod"/>
              <a:defRPr/>
            </a:pPr>
            <a:endParaRPr lang="en-US" sz="1800" kern="0" dirty="0" smtClean="0">
              <a:effectLst/>
            </a:endParaRPr>
          </a:p>
          <a:p>
            <a:pPr marL="115887" lvl="1" indent="0">
              <a:spcBef>
                <a:spcPts val="600"/>
              </a:spcBef>
              <a:buClr>
                <a:srgbClr val="2A8F1E"/>
              </a:buClr>
              <a:buNone/>
              <a:defRPr/>
            </a:pPr>
            <a:endParaRPr lang="en-US" sz="1800" kern="0" dirty="0">
              <a:effectLst/>
            </a:endParaRPr>
          </a:p>
          <a:p>
            <a:pPr marL="115887" lvl="1" indent="0">
              <a:spcBef>
                <a:spcPts val="600"/>
              </a:spcBef>
              <a:buClr>
                <a:srgbClr val="2A8F1E"/>
              </a:buClr>
              <a:buNone/>
              <a:defRPr/>
            </a:pPr>
            <a:endParaRPr lang="en-US" sz="1800" kern="0" dirty="0" smtClean="0">
              <a:effectLst/>
            </a:endParaRPr>
          </a:p>
          <a:p>
            <a:pPr marL="458787" lvl="1" indent="-342900">
              <a:spcBef>
                <a:spcPts val="600"/>
              </a:spcBef>
              <a:buClr>
                <a:srgbClr val="2A8F1E"/>
              </a:buClr>
              <a:buFont typeface="+mj-lt"/>
              <a:buAutoNum type="arabicPeriod"/>
              <a:defRPr/>
            </a:pPr>
            <a:endParaRPr lang="en-US" sz="1800" kern="0" dirty="0" smtClean="0">
              <a:effectLst/>
            </a:endParaRPr>
          </a:p>
          <a:p>
            <a:pPr marL="458787" lvl="1" indent="-342900">
              <a:spcBef>
                <a:spcPts val="600"/>
              </a:spcBef>
              <a:buClr>
                <a:srgbClr val="2A8F1E"/>
              </a:buClr>
              <a:buFont typeface="+mj-lt"/>
              <a:buAutoNum type="arabicPeriod"/>
              <a:defRPr/>
            </a:pPr>
            <a:endParaRPr lang="en-US" sz="1800" kern="0" dirty="0">
              <a:effectLst/>
            </a:endParaRPr>
          </a:p>
          <a:p>
            <a:pPr marL="115887" lvl="1" indent="0">
              <a:spcBef>
                <a:spcPts val="600"/>
              </a:spcBef>
              <a:buClr>
                <a:srgbClr val="2A8F1E"/>
              </a:buClr>
              <a:buNone/>
              <a:defRPr/>
            </a:pPr>
            <a:endParaRPr lang="en-US" sz="1800" kern="0" dirty="0" smtClean="0">
              <a:effectLst/>
            </a:endParaRPr>
          </a:p>
          <a:p>
            <a:pPr marL="115887" lvl="1" indent="0">
              <a:spcBef>
                <a:spcPts val="600"/>
              </a:spcBef>
              <a:buClr>
                <a:srgbClr val="2A8F1E"/>
              </a:buClr>
              <a:buNone/>
              <a:defRPr/>
            </a:pPr>
            <a:endParaRPr lang="en-US" sz="1800" kern="0" dirty="0">
              <a:effectLst/>
            </a:endParaRPr>
          </a:p>
          <a:p>
            <a:pPr marL="457200" lvl="1" indent="-342900">
              <a:spcBef>
                <a:spcPts val="600"/>
              </a:spcBef>
              <a:buClr>
                <a:srgbClr val="2A8F1E"/>
              </a:buClr>
              <a:buNone/>
              <a:defRPr/>
            </a:pPr>
            <a:r>
              <a:rPr lang="en-US" sz="1800" kern="0" dirty="0" smtClean="0">
                <a:solidFill>
                  <a:srgbClr val="2A8F1E"/>
                </a:solidFill>
                <a:effectLst/>
              </a:rPr>
              <a:t>3.  </a:t>
            </a:r>
            <a:r>
              <a:rPr lang="en-US" sz="1800" dirty="0" smtClean="0">
                <a:effectLst/>
              </a:rPr>
              <a:t>Soak disposable wipes </a:t>
            </a:r>
            <a:r>
              <a:rPr lang="en-US" sz="1800" dirty="0">
                <a:effectLst/>
              </a:rPr>
              <a:t>in basin. Wring each </a:t>
            </a:r>
            <a:r>
              <a:rPr lang="en-US" sz="1800" dirty="0" smtClean="0">
                <a:effectLst/>
              </a:rPr>
              <a:t>wipe </a:t>
            </a:r>
            <a:r>
              <a:rPr lang="en-US" sz="1800" dirty="0">
                <a:effectLst/>
              </a:rPr>
              <a:t>prior to application. Only soak and wring each </a:t>
            </a:r>
            <a:r>
              <a:rPr lang="en-US" sz="1800" dirty="0" smtClean="0">
                <a:effectLst/>
              </a:rPr>
              <a:t>wipe </a:t>
            </a:r>
            <a:r>
              <a:rPr lang="en-US" sz="1800" dirty="0">
                <a:effectLst/>
              </a:rPr>
              <a:t>once. </a:t>
            </a:r>
            <a:r>
              <a:rPr lang="en-US" sz="1800" dirty="0">
                <a:solidFill>
                  <a:srgbClr val="FF0000"/>
                </a:solidFill>
                <a:effectLst/>
              </a:rPr>
              <a:t>DO NOT </a:t>
            </a:r>
            <a:r>
              <a:rPr lang="en-US" sz="1800" dirty="0">
                <a:effectLst/>
              </a:rPr>
              <a:t>apply wipe to </a:t>
            </a:r>
            <a:r>
              <a:rPr lang="en-US" sz="1800" dirty="0" smtClean="0">
                <a:effectLst/>
              </a:rPr>
              <a:t>patient </a:t>
            </a:r>
            <a:r>
              <a:rPr lang="en-US" sz="1800" dirty="0">
                <a:effectLst/>
              </a:rPr>
              <a:t>and place back in basin to rinse and apply again. </a:t>
            </a:r>
            <a:endParaRPr lang="en-US" sz="1800" kern="0" dirty="0" smtClean="0">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157" y="2819400"/>
            <a:ext cx="5239687"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3916273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2" name="Group 471"/>
          <p:cNvGrpSpPr/>
          <p:nvPr/>
        </p:nvGrpSpPr>
        <p:grpSpPr>
          <a:xfrm>
            <a:off x="5715000" y="1857375"/>
            <a:ext cx="2819400" cy="4010025"/>
            <a:chOff x="5715000" y="1857375"/>
            <a:chExt cx="2819400" cy="4010025"/>
          </a:xfrm>
        </p:grpSpPr>
        <p:pic>
          <p:nvPicPr>
            <p:cNvPr id="457" name="Picture 456"/>
            <p:cNvPicPr/>
            <p:nvPr/>
          </p:nvPicPr>
          <p:blipFill>
            <a:blip r:embed="rId3" cstate="print"/>
            <a:srcRect/>
            <a:stretch>
              <a:fillRect/>
            </a:stretch>
          </p:blipFill>
          <p:spPr bwMode="auto">
            <a:xfrm>
              <a:off x="5715000" y="1857375"/>
              <a:ext cx="1752600" cy="4010025"/>
            </a:xfrm>
            <a:prstGeom prst="rect">
              <a:avLst/>
            </a:prstGeom>
            <a:noFill/>
            <a:ln w="9525" algn="in">
              <a:noFill/>
              <a:miter lim="800000"/>
              <a:headEnd/>
              <a:tailEnd/>
            </a:ln>
            <a:effectLst/>
          </p:spPr>
        </p:pic>
        <p:sp>
          <p:nvSpPr>
            <p:cNvPr id="456" name="Oval 1472"/>
            <p:cNvSpPr>
              <a:spLocks noChangeArrowheads="1"/>
            </p:cNvSpPr>
            <p:nvPr/>
          </p:nvSpPr>
          <p:spPr bwMode="auto">
            <a:xfrm>
              <a:off x="6913562" y="3295650"/>
              <a:ext cx="249238"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2</a:t>
              </a:r>
              <a:endParaRPr lang="en-US" sz="1000" b="1" dirty="0">
                <a:solidFill>
                  <a:schemeClr val="tx1"/>
                </a:solidFill>
              </a:endParaRPr>
            </a:p>
          </p:txBody>
        </p:sp>
        <p:sp>
          <p:nvSpPr>
            <p:cNvPr id="15368" name="Oval 1473"/>
            <p:cNvSpPr>
              <a:spLocks noChangeArrowheads="1"/>
            </p:cNvSpPr>
            <p:nvPr/>
          </p:nvSpPr>
          <p:spPr bwMode="auto">
            <a:xfrm>
              <a:off x="6477000" y="3657600"/>
              <a:ext cx="246063" cy="209550"/>
            </a:xfrm>
            <a:prstGeom prst="ellipse">
              <a:avLst/>
            </a:prstGeom>
            <a:solidFill>
              <a:schemeClr val="bg1"/>
            </a:solidFill>
            <a:ln w="9525">
              <a:solidFill>
                <a:schemeClr val="tx1"/>
              </a:solidFill>
              <a:round/>
              <a:headEnd/>
              <a:tailEnd/>
            </a:ln>
          </p:spPr>
          <p:txBody>
            <a:bodyPr wrap="none" anchor="ctr"/>
            <a:lstStyle/>
            <a:p>
              <a:pPr algn="ctr"/>
              <a:r>
                <a:rPr lang="en-US" sz="1000" b="1" dirty="0">
                  <a:solidFill>
                    <a:schemeClr val="tx1"/>
                  </a:solidFill>
                </a:rPr>
                <a:t>3</a:t>
              </a:r>
            </a:p>
          </p:txBody>
        </p:sp>
        <p:sp>
          <p:nvSpPr>
            <p:cNvPr id="15366" name="Oval 1473"/>
            <p:cNvSpPr>
              <a:spLocks noChangeArrowheads="1"/>
            </p:cNvSpPr>
            <p:nvPr/>
          </p:nvSpPr>
          <p:spPr bwMode="auto">
            <a:xfrm>
              <a:off x="6477000" y="2076450"/>
              <a:ext cx="246063"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1</a:t>
              </a:r>
              <a:endParaRPr lang="en-US" sz="1000" b="1" dirty="0">
                <a:solidFill>
                  <a:schemeClr val="tx1"/>
                </a:solidFill>
              </a:endParaRPr>
            </a:p>
          </p:txBody>
        </p:sp>
        <p:sp>
          <p:nvSpPr>
            <p:cNvPr id="15367" name="Oval 1472"/>
            <p:cNvSpPr>
              <a:spLocks noChangeArrowheads="1"/>
            </p:cNvSpPr>
            <p:nvPr/>
          </p:nvSpPr>
          <p:spPr bwMode="auto">
            <a:xfrm>
              <a:off x="6303962" y="4495800"/>
              <a:ext cx="249238"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4</a:t>
              </a:r>
              <a:endParaRPr lang="en-US" sz="1000" b="1" dirty="0">
                <a:solidFill>
                  <a:schemeClr val="tx1"/>
                </a:solidFill>
              </a:endParaRPr>
            </a:p>
          </p:txBody>
        </p:sp>
        <p:sp>
          <p:nvSpPr>
            <p:cNvPr id="455" name="Oval 1472"/>
            <p:cNvSpPr>
              <a:spLocks noChangeArrowheads="1"/>
            </p:cNvSpPr>
            <p:nvPr/>
          </p:nvSpPr>
          <p:spPr bwMode="auto">
            <a:xfrm>
              <a:off x="6019800" y="3295650"/>
              <a:ext cx="249238"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2</a:t>
              </a:r>
              <a:endParaRPr lang="en-US" sz="1000" b="1" dirty="0">
                <a:solidFill>
                  <a:schemeClr val="tx1"/>
                </a:solidFill>
              </a:endParaRPr>
            </a:p>
          </p:txBody>
        </p:sp>
        <p:sp>
          <p:nvSpPr>
            <p:cNvPr id="458" name="Oval 1473"/>
            <p:cNvSpPr>
              <a:spLocks noChangeArrowheads="1"/>
            </p:cNvSpPr>
            <p:nvPr/>
          </p:nvSpPr>
          <p:spPr bwMode="auto">
            <a:xfrm>
              <a:off x="6459537" y="2667000"/>
              <a:ext cx="246063"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 1</a:t>
              </a:r>
              <a:endParaRPr lang="en-US" sz="1000" b="1" dirty="0">
                <a:solidFill>
                  <a:schemeClr val="tx1"/>
                </a:solidFill>
              </a:endParaRPr>
            </a:p>
          </p:txBody>
        </p:sp>
        <p:pic>
          <p:nvPicPr>
            <p:cNvPr id="461" name="Picture 460"/>
            <p:cNvPicPr/>
            <p:nvPr/>
          </p:nvPicPr>
          <p:blipFill>
            <a:blip r:embed="rId4" cstate="print"/>
            <a:srcRect/>
            <a:stretch>
              <a:fillRect/>
            </a:stretch>
          </p:blipFill>
          <p:spPr bwMode="auto">
            <a:xfrm>
              <a:off x="7391400" y="1905000"/>
              <a:ext cx="740410" cy="3943350"/>
            </a:xfrm>
            <a:prstGeom prst="rect">
              <a:avLst/>
            </a:prstGeom>
            <a:noFill/>
            <a:ln w="9525" algn="in">
              <a:noFill/>
              <a:miter lim="800000"/>
              <a:headEnd/>
              <a:tailEnd/>
            </a:ln>
            <a:effectLst/>
          </p:spPr>
        </p:pic>
        <p:sp>
          <p:nvSpPr>
            <p:cNvPr id="1027" name="AutoShape 3"/>
            <p:cNvSpPr>
              <a:spLocks/>
            </p:cNvSpPr>
            <p:nvPr/>
          </p:nvSpPr>
          <p:spPr bwMode="auto">
            <a:xfrm>
              <a:off x="8077200" y="2590800"/>
              <a:ext cx="85725" cy="1581150"/>
            </a:xfrm>
            <a:prstGeom prst="rightBracket">
              <a:avLst>
                <a:gd name="adj" fmla="val 153704"/>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b="1" dirty="0"/>
            </a:p>
          </p:txBody>
        </p:sp>
        <p:sp>
          <p:nvSpPr>
            <p:cNvPr id="1028" name="AutoShape 4"/>
            <p:cNvSpPr>
              <a:spLocks noChangeArrowheads="1"/>
            </p:cNvSpPr>
            <p:nvPr/>
          </p:nvSpPr>
          <p:spPr bwMode="auto">
            <a:xfrm>
              <a:off x="8202612" y="3048000"/>
              <a:ext cx="331788" cy="522288"/>
            </a:xfrm>
            <a:prstGeom prst="leftArrow">
              <a:avLst>
                <a:gd name="adj1" fmla="val 50000"/>
                <a:gd name="adj2" fmla="val 25000"/>
              </a:avLst>
            </a:prstGeom>
            <a:solidFill>
              <a:srgbClr val="FFFFFF"/>
            </a:solidFill>
            <a:ln w="12700" algn="in">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ts val="400"/>
                </a:spcBef>
                <a:spcAft>
                  <a:spcPts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6</a:t>
              </a:r>
              <a:endParaRPr kumimoji="0" lang="en-US" sz="1200" b="0" i="0" u="none" strike="noStrike" cap="none" normalizeH="0" baseline="0" dirty="0" smtClean="0">
                <a:ln>
                  <a:noFill/>
                </a:ln>
                <a:solidFill>
                  <a:schemeClr val="tx1"/>
                </a:solidFill>
                <a:effectLst/>
                <a:latin typeface="Arial" pitchFamily="34" charset="0"/>
              </a:endParaRPr>
            </a:p>
          </p:txBody>
        </p:sp>
      </p:grpSp>
      <p:sp>
        <p:nvSpPr>
          <p:cNvPr id="17410" name="Rectangle 3"/>
          <p:cNvSpPr>
            <a:spLocks noGrp="1" noChangeArrowheads="1"/>
          </p:cNvSpPr>
          <p:nvPr>
            <p:ph type="body" idx="1"/>
          </p:nvPr>
        </p:nvSpPr>
        <p:spPr>
          <a:xfrm>
            <a:off x="533400" y="1600200"/>
            <a:ext cx="8382000" cy="5257800"/>
          </a:xfrm>
        </p:spPr>
        <p:txBody>
          <a:bodyPr/>
          <a:lstStyle/>
          <a:p>
            <a:pPr marL="346075" indent="-346075">
              <a:spcBef>
                <a:spcPts val="600"/>
              </a:spcBef>
              <a:buFont typeface="Wingdings" pitchFamily="2" charset="2"/>
              <a:buNone/>
              <a:defRPr/>
            </a:pPr>
            <a:r>
              <a:rPr lang="en-US" sz="1800" b="1" dirty="0">
                <a:effectLst/>
              </a:rPr>
              <a:t>F</a:t>
            </a:r>
            <a:r>
              <a:rPr lang="en-US" sz="1800" b="1" dirty="0" smtClean="0">
                <a:effectLst/>
              </a:rPr>
              <a:t>irmly massage</a:t>
            </a:r>
            <a:r>
              <a:rPr lang="en-US" sz="1800" dirty="0" smtClean="0">
                <a:effectLst/>
              </a:rPr>
              <a:t> to remove bacteria. </a:t>
            </a:r>
          </a:p>
          <a:p>
            <a:pPr marL="346075" indent="-346075">
              <a:spcBef>
                <a:spcPts val="600"/>
              </a:spcBef>
              <a:buFont typeface="Wingdings" pitchFamily="2" charset="2"/>
              <a:buNone/>
              <a:defRPr/>
            </a:pPr>
            <a:r>
              <a:rPr lang="en-US" sz="1800" dirty="0" smtClean="0">
                <a:effectLst/>
              </a:rPr>
              <a:t>Use </a:t>
            </a:r>
            <a:r>
              <a:rPr lang="en-US" sz="1800" b="1" dirty="0" smtClean="0">
                <a:solidFill>
                  <a:srgbClr val="2A8F1E"/>
                </a:solidFill>
                <a:effectLst/>
              </a:rPr>
              <a:t>ALL 6 disposable wipes  </a:t>
            </a:r>
            <a:r>
              <a:rPr lang="en-US" sz="1800" dirty="0" smtClean="0">
                <a:effectLst/>
              </a:rPr>
              <a:t>in the following order:</a:t>
            </a:r>
          </a:p>
          <a:p>
            <a:pPr marL="609600" indent="-609600">
              <a:spcBef>
                <a:spcPts val="600"/>
              </a:spcBef>
              <a:buClr>
                <a:srgbClr val="006496"/>
              </a:buClr>
              <a:buFont typeface="Wingdings" pitchFamily="2" charset="2"/>
              <a:buNone/>
              <a:defRPr/>
            </a:pPr>
            <a:endParaRPr lang="en-US" sz="600" dirty="0" smtClean="0">
              <a:effectLst/>
            </a:endParaRPr>
          </a:p>
          <a:p>
            <a:pPr marL="457200" lvl="1" indent="-341313">
              <a:spcBef>
                <a:spcPts val="600"/>
              </a:spcBef>
              <a:buClr>
                <a:srgbClr val="2A8F1E"/>
              </a:buClr>
              <a:buFont typeface="Tahoma" pitchFamily="34" charset="0"/>
              <a:buAutoNum type="arabicPeriod"/>
              <a:defRPr/>
            </a:pPr>
            <a:r>
              <a:rPr lang="en-US" sz="1800" dirty="0" smtClean="0">
                <a:effectLst/>
              </a:rPr>
              <a:t>Face, neck &amp; chest. </a:t>
            </a:r>
            <a:r>
              <a:rPr lang="en-US" sz="1800" b="1" dirty="0" smtClean="0">
                <a:solidFill>
                  <a:srgbClr val="FF0000"/>
                </a:solidFill>
                <a:effectLst/>
              </a:rPr>
              <a:t>Avoid eyes and ears.</a:t>
            </a:r>
            <a:endParaRPr lang="en-US" sz="1800" dirty="0" smtClean="0">
              <a:solidFill>
                <a:srgbClr val="FF0000"/>
              </a:solidFill>
              <a:effectLst/>
            </a:endParaRPr>
          </a:p>
          <a:p>
            <a:pPr marL="457200" lvl="1" indent="-341313">
              <a:spcBef>
                <a:spcPts val="600"/>
              </a:spcBef>
              <a:buClr>
                <a:srgbClr val="2A8F1E"/>
              </a:buClr>
              <a:buFont typeface="Tahoma" pitchFamily="34" charset="0"/>
              <a:buAutoNum type="arabicPeriod"/>
              <a:defRPr/>
            </a:pPr>
            <a:r>
              <a:rPr lang="en-US" sz="1800" dirty="0" smtClean="0">
                <a:effectLst/>
              </a:rPr>
              <a:t>Both shoulders, arms and hands</a:t>
            </a:r>
          </a:p>
          <a:p>
            <a:pPr marL="457200" lvl="1" indent="-341313">
              <a:spcBef>
                <a:spcPts val="600"/>
              </a:spcBef>
              <a:buClr>
                <a:srgbClr val="2A8F1E"/>
              </a:buClr>
              <a:buFont typeface="Tahoma" pitchFamily="34" charset="0"/>
              <a:buAutoNum type="arabicPeriod"/>
              <a:defRPr/>
            </a:pPr>
            <a:r>
              <a:rPr lang="en-US" sz="1800" dirty="0" smtClean="0">
                <a:effectLst/>
              </a:rPr>
              <a:t>Abdomen &amp; </a:t>
            </a:r>
            <a:r>
              <a:rPr lang="en-US" sz="1800" b="1" i="1" dirty="0" smtClean="0">
                <a:effectLst/>
              </a:rPr>
              <a:t>then</a:t>
            </a:r>
            <a:r>
              <a:rPr lang="en-US" sz="1800" dirty="0" smtClean="0">
                <a:effectLst/>
              </a:rPr>
              <a:t> groin/perineum</a:t>
            </a:r>
          </a:p>
          <a:p>
            <a:pPr marL="457200" lvl="1" indent="-341313">
              <a:spcBef>
                <a:spcPts val="600"/>
              </a:spcBef>
              <a:buClr>
                <a:srgbClr val="2A8F1E"/>
              </a:buClr>
              <a:buFont typeface="Tahoma" pitchFamily="34" charset="0"/>
              <a:buAutoNum type="arabicPeriod"/>
              <a:defRPr/>
            </a:pPr>
            <a:r>
              <a:rPr lang="en-US" sz="1800" dirty="0" smtClean="0">
                <a:effectLst/>
              </a:rPr>
              <a:t>Right leg &amp; foot</a:t>
            </a:r>
          </a:p>
          <a:p>
            <a:pPr marL="457200" lvl="1" indent="-341313">
              <a:spcBef>
                <a:spcPts val="600"/>
              </a:spcBef>
              <a:buClr>
                <a:srgbClr val="2A8F1E"/>
              </a:buClr>
              <a:buFont typeface="Tahoma" pitchFamily="34" charset="0"/>
              <a:buAutoNum type="arabicPeriod"/>
              <a:defRPr/>
            </a:pPr>
            <a:r>
              <a:rPr lang="en-US" sz="1800" dirty="0" smtClean="0">
                <a:effectLst/>
              </a:rPr>
              <a:t>Left leg &amp; foot</a:t>
            </a:r>
          </a:p>
          <a:p>
            <a:pPr marL="457200" lvl="1" indent="-341313">
              <a:spcBef>
                <a:spcPts val="600"/>
              </a:spcBef>
              <a:buClr>
                <a:srgbClr val="2A8F1E"/>
              </a:buClr>
              <a:buFont typeface="Tahoma" pitchFamily="34" charset="0"/>
              <a:buAutoNum type="arabicPeriod"/>
              <a:defRPr/>
            </a:pPr>
            <a:r>
              <a:rPr lang="en-US" sz="1800" dirty="0" smtClean="0">
                <a:effectLst/>
              </a:rPr>
              <a:t>Back of neck, back &amp;</a:t>
            </a:r>
            <a:r>
              <a:rPr lang="en-US" sz="1800" b="1" i="1" dirty="0" smtClean="0">
                <a:effectLst/>
              </a:rPr>
              <a:t> then </a:t>
            </a:r>
            <a:r>
              <a:rPr lang="en-US" sz="1800" dirty="0" smtClean="0">
                <a:effectLst/>
              </a:rPr>
              <a:t>buttocks</a:t>
            </a:r>
          </a:p>
          <a:p>
            <a:pPr marL="457200" lvl="1" indent="-341313">
              <a:spcBef>
                <a:spcPts val="600"/>
              </a:spcBef>
              <a:buClr>
                <a:srgbClr val="2A8F1E"/>
              </a:buClr>
              <a:buFont typeface="Tahoma" pitchFamily="34" charset="0"/>
              <a:buAutoNum type="arabicPeriod"/>
              <a:defRPr/>
            </a:pPr>
            <a:endParaRPr lang="en-US" sz="1200" dirty="0">
              <a:effectLst/>
            </a:endParaRPr>
          </a:p>
          <a:p>
            <a:pPr marL="457200" lvl="1">
              <a:spcBef>
                <a:spcPts val="600"/>
              </a:spcBef>
              <a:buClr>
                <a:srgbClr val="2A8F1E"/>
              </a:buClr>
              <a:buFont typeface="Wingdings" panose="05000000000000000000" pitchFamily="2" charset="2"/>
              <a:buChar char="§"/>
              <a:defRPr/>
            </a:pPr>
            <a:r>
              <a:rPr lang="en-US" sz="1800" dirty="0">
                <a:effectLst/>
              </a:rPr>
              <a:t>C</a:t>
            </a:r>
            <a:r>
              <a:rPr lang="en-US" sz="1800" dirty="0" smtClean="0">
                <a:effectLst/>
              </a:rPr>
              <a:t>lean </a:t>
            </a:r>
            <a:r>
              <a:rPr lang="en-US" sz="1800" b="1" dirty="0" smtClean="0">
                <a:effectLst/>
              </a:rPr>
              <a:t>6 inches </a:t>
            </a:r>
            <a:r>
              <a:rPr lang="en-US" sz="1800" dirty="0" smtClean="0">
                <a:effectLst/>
              </a:rPr>
              <a:t>of all tubes, lines, and drains </a:t>
            </a:r>
          </a:p>
          <a:p>
            <a:pPr marL="171450" lvl="1" indent="0">
              <a:spcBef>
                <a:spcPts val="600"/>
              </a:spcBef>
              <a:buClr>
                <a:srgbClr val="2A8F1E"/>
              </a:buClr>
              <a:buNone/>
              <a:defRPr/>
            </a:pPr>
            <a:r>
              <a:rPr lang="en-US" sz="1800" dirty="0">
                <a:effectLst/>
              </a:rPr>
              <a:t> </a:t>
            </a:r>
            <a:r>
              <a:rPr lang="en-US" sz="1800" dirty="0" smtClean="0">
                <a:effectLst/>
              </a:rPr>
              <a:t>   closest to the body</a:t>
            </a:r>
          </a:p>
          <a:p>
            <a:pPr marL="457200" lvl="1">
              <a:spcBef>
                <a:spcPts val="600"/>
              </a:spcBef>
              <a:buClr>
                <a:srgbClr val="2A8F1E"/>
              </a:buClr>
              <a:buFont typeface="Wingdings" panose="05000000000000000000" pitchFamily="2" charset="2"/>
              <a:buChar char="§"/>
              <a:defRPr/>
            </a:pPr>
            <a:r>
              <a:rPr lang="en-US" sz="1800" dirty="0" smtClean="0">
                <a:effectLst/>
              </a:rPr>
              <a:t>Use additional wipes for larger patients</a:t>
            </a:r>
            <a:endParaRPr lang="en-US" sz="1800" b="1" dirty="0" smtClean="0">
              <a:effectLst/>
            </a:endParaRPr>
          </a:p>
          <a:p>
            <a:pPr marL="457200" lvl="1">
              <a:spcBef>
                <a:spcPts val="600"/>
              </a:spcBef>
              <a:buClr>
                <a:srgbClr val="2A8F1E"/>
              </a:buClr>
              <a:buFont typeface="Wingdings" panose="05000000000000000000" pitchFamily="2" charset="2"/>
              <a:buChar char="§"/>
              <a:defRPr/>
            </a:pPr>
            <a:r>
              <a:rPr lang="en-US" sz="1800" dirty="0">
                <a:effectLst/>
              </a:rPr>
              <a:t>S</a:t>
            </a:r>
            <a:r>
              <a:rPr lang="en-US" sz="1800" dirty="0" smtClean="0">
                <a:effectLst/>
              </a:rPr>
              <a:t>afe</a:t>
            </a:r>
            <a:r>
              <a:rPr lang="en-US" sz="1800" b="1" dirty="0" smtClean="0">
                <a:effectLst/>
              </a:rPr>
              <a:t> </a:t>
            </a:r>
            <a:r>
              <a:rPr lang="en-US" sz="1800" dirty="0" smtClean="0">
                <a:effectLst/>
              </a:rPr>
              <a:t>on perineum and external mucosa</a:t>
            </a:r>
          </a:p>
          <a:p>
            <a:pPr marL="457200" lvl="1">
              <a:spcBef>
                <a:spcPts val="600"/>
              </a:spcBef>
              <a:buClr>
                <a:srgbClr val="2A8F1E"/>
              </a:buClr>
              <a:buFont typeface="Wingdings" panose="05000000000000000000" pitchFamily="2" charset="2"/>
              <a:buChar char="§"/>
              <a:defRPr/>
            </a:pPr>
            <a:r>
              <a:rPr lang="en-US" sz="1800" b="1" dirty="0" smtClean="0">
                <a:effectLst/>
              </a:rPr>
              <a:t>Air dry. </a:t>
            </a:r>
            <a:r>
              <a:rPr lang="en-US" sz="1800" b="1" dirty="0" smtClean="0">
                <a:solidFill>
                  <a:srgbClr val="FF0000"/>
                </a:solidFill>
                <a:effectLst/>
              </a:rPr>
              <a:t>Do NOT </a:t>
            </a:r>
            <a:r>
              <a:rPr lang="en-US" sz="1800" b="1" dirty="0" smtClean="0">
                <a:effectLst/>
              </a:rPr>
              <a:t>rinse.</a:t>
            </a:r>
            <a:endParaRPr lang="en-US" sz="1800" b="1" dirty="0">
              <a:effectLst/>
            </a:endParaRPr>
          </a:p>
          <a:p>
            <a:pPr marL="457200" lvl="1" indent="0">
              <a:spcBef>
                <a:spcPts val="0"/>
              </a:spcBef>
              <a:buClr>
                <a:srgbClr val="008BD1"/>
              </a:buClr>
              <a:buFontTx/>
              <a:buNone/>
              <a:defRPr/>
            </a:pPr>
            <a:endParaRPr lang="en-US" sz="1800" dirty="0" smtClean="0">
              <a:effectLst/>
            </a:endParaRPr>
          </a:p>
          <a:p>
            <a:pPr marL="990600" lvl="1" indent="-533400">
              <a:buFontTx/>
              <a:buNone/>
              <a:defRPr/>
            </a:pPr>
            <a:endParaRPr lang="en-US" sz="2400" dirty="0" smtClean="0">
              <a:effectLst/>
            </a:endParaRPr>
          </a:p>
          <a:p>
            <a:pPr marL="990600" lvl="1" indent="-533400">
              <a:buFontTx/>
              <a:buNone/>
              <a:defRPr/>
            </a:pPr>
            <a:endParaRPr lang="en-US" sz="2400" dirty="0" smtClean="0">
              <a:effectLst/>
            </a:endParaRPr>
          </a:p>
        </p:txBody>
      </p:sp>
      <p:sp>
        <p:nvSpPr>
          <p:cNvPr id="454" name="Title 1"/>
          <p:cNvSpPr txBox="1">
            <a:spLocks/>
          </p:cNvSpPr>
          <p:nvPr/>
        </p:nvSpPr>
        <p:spPr bwMode="auto">
          <a:xfrm>
            <a:off x="152400" y="304800"/>
            <a:ext cx="8839200" cy="669925"/>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latin typeface="+mj-lt"/>
              </a:rPr>
              <a:t>CHG Basin Bed Bath Bathing </a:t>
            </a:r>
            <a:r>
              <a:rPr lang="en-US" sz="3800" b="1" dirty="0">
                <a:solidFill>
                  <a:srgbClr val="2A8F1E"/>
                </a:solidFill>
                <a:latin typeface="+mj-lt"/>
              </a:rPr>
              <a:t>Procedure</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459" name="Oval 1472"/>
          <p:cNvSpPr>
            <a:spLocks noChangeArrowheads="1"/>
          </p:cNvSpPr>
          <p:nvPr/>
        </p:nvSpPr>
        <p:spPr bwMode="auto">
          <a:xfrm>
            <a:off x="6608762" y="4495800"/>
            <a:ext cx="249238" cy="209550"/>
          </a:xfrm>
          <a:prstGeom prst="ellipse">
            <a:avLst/>
          </a:prstGeom>
          <a:solidFill>
            <a:schemeClr val="bg1"/>
          </a:solidFill>
          <a:ln w="9525">
            <a:solidFill>
              <a:schemeClr val="tx1"/>
            </a:solidFill>
            <a:round/>
            <a:headEnd/>
            <a:tailEnd/>
          </a:ln>
        </p:spPr>
        <p:txBody>
          <a:bodyPr wrap="none" anchor="ctr"/>
          <a:lstStyle/>
          <a:p>
            <a:pPr algn="ctr"/>
            <a:r>
              <a:rPr lang="en-US" sz="1000" b="1" dirty="0" smtClean="0">
                <a:solidFill>
                  <a:schemeClr val="tx1"/>
                </a:solidFill>
              </a:rPr>
              <a:t> 5</a:t>
            </a:r>
            <a:endParaRPr lang="en-US" sz="1000" b="1" dirty="0">
              <a:solidFill>
                <a:schemeClr val="tx1"/>
              </a:solidFill>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33</a:t>
            </a:fld>
            <a:endParaRPr lang="en-US" dirty="0"/>
          </a:p>
        </p:txBody>
      </p:sp>
    </p:spTree>
    <p:extLst>
      <p:ext uri="{BB962C8B-B14F-4D97-AF65-F5344CB8AC3E}">
        <p14:creationId xmlns:p14="http://schemas.microsoft.com/office/powerpoint/2010/main" val="10606113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52400" y="1347788"/>
            <a:ext cx="8991600" cy="4587875"/>
          </a:xfrm>
          <a:prstGeom prst="rect">
            <a:avLst/>
          </a:prstGeom>
          <a:noFill/>
          <a:ln w="9525">
            <a:noFill/>
            <a:miter lim="800000"/>
            <a:headEnd/>
            <a:tailEnd/>
          </a:ln>
          <a:effectLst/>
        </p:spPr>
        <p:txBody>
          <a:bodyPr/>
          <a:lstStyle/>
          <a:p>
            <a:pPr marL="548640" indent="-346075" eaLnBrk="0" hangingPunct="0">
              <a:spcBef>
                <a:spcPct val="20000"/>
              </a:spcBef>
              <a:spcAft>
                <a:spcPts val="1800"/>
              </a:spcAft>
              <a:buClr>
                <a:srgbClr val="2A8F1E"/>
              </a:buClr>
              <a:buSzPct val="130000"/>
              <a:buFont typeface="Arial" pitchFamily="34" charset="0"/>
              <a:buChar char="•"/>
              <a:defRPr/>
            </a:pPr>
            <a:r>
              <a:rPr lang="en-US" sz="2000" dirty="0" smtClean="0">
                <a:solidFill>
                  <a:schemeClr val="tx1"/>
                </a:solidFill>
              </a:rPr>
              <a:t>Nasal </a:t>
            </a:r>
            <a:r>
              <a:rPr lang="en-US" sz="2000" dirty="0" err="1" smtClean="0">
                <a:solidFill>
                  <a:schemeClr val="tx1"/>
                </a:solidFill>
              </a:rPr>
              <a:t>iodophor</a:t>
            </a:r>
            <a:r>
              <a:rPr lang="en-US" sz="2000" dirty="0" smtClean="0">
                <a:solidFill>
                  <a:schemeClr val="tx1"/>
                </a:solidFill>
              </a:rPr>
              <a:t>* is an antiseptic which is active against MRSA</a:t>
            </a:r>
          </a:p>
          <a:p>
            <a:pPr marL="548640" indent="-346075" eaLnBrk="0" hangingPunct="0">
              <a:spcBef>
                <a:spcPct val="20000"/>
              </a:spcBef>
              <a:spcAft>
                <a:spcPts val="1800"/>
              </a:spcAft>
              <a:buClr>
                <a:srgbClr val="2A8F1E"/>
              </a:buClr>
              <a:buSzPct val="130000"/>
              <a:buFont typeface="Arial" pitchFamily="34" charset="0"/>
              <a:buChar char="•"/>
              <a:defRPr/>
            </a:pPr>
            <a:r>
              <a:rPr lang="en-US" sz="2000" dirty="0" smtClean="0">
                <a:solidFill>
                  <a:schemeClr val="tx1"/>
                </a:solidFill>
              </a:rPr>
              <a:t>It </a:t>
            </a:r>
            <a:r>
              <a:rPr lang="en-US" sz="2000" dirty="0">
                <a:solidFill>
                  <a:schemeClr val="tx1"/>
                </a:solidFill>
              </a:rPr>
              <a:t>is topical and used in the front of the nose (nostrils</a:t>
            </a:r>
            <a:r>
              <a:rPr lang="en-US" sz="2000" dirty="0" smtClean="0">
                <a:solidFill>
                  <a:schemeClr val="tx1"/>
                </a:solidFill>
              </a:rPr>
              <a:t>)  </a:t>
            </a:r>
            <a:endParaRPr lang="en-US" sz="2000" dirty="0">
              <a:solidFill>
                <a:schemeClr val="tx1"/>
              </a:solidFill>
            </a:endParaRPr>
          </a:p>
          <a:p>
            <a:pPr marL="548640" indent="-346075" eaLnBrk="0" hangingPunct="0">
              <a:spcBef>
                <a:spcPct val="20000"/>
              </a:spcBef>
              <a:spcAft>
                <a:spcPts val="600"/>
              </a:spcAft>
              <a:buClr>
                <a:srgbClr val="2A8F1E"/>
              </a:buClr>
              <a:buSzPct val="130000"/>
              <a:buFont typeface="Arial" pitchFamily="34" charset="0"/>
              <a:buChar char="•"/>
              <a:defRPr/>
            </a:pPr>
            <a:r>
              <a:rPr lang="en-US" sz="2000" dirty="0" smtClean="0">
                <a:solidFill>
                  <a:schemeClr val="tx1"/>
                </a:solidFill>
              </a:rPr>
              <a:t>Nasal </a:t>
            </a:r>
            <a:r>
              <a:rPr lang="en-US" sz="2000" dirty="0" err="1">
                <a:solidFill>
                  <a:schemeClr val="tx1"/>
                </a:solidFill>
              </a:rPr>
              <a:t>iodophor</a:t>
            </a:r>
            <a:r>
              <a:rPr lang="en-US" sz="2000" dirty="0">
                <a:solidFill>
                  <a:schemeClr val="tx1"/>
                </a:solidFill>
              </a:rPr>
              <a:t> </a:t>
            </a:r>
            <a:r>
              <a:rPr lang="en-US" sz="2000" kern="0" dirty="0" smtClean="0">
                <a:solidFill>
                  <a:schemeClr val="tx1"/>
                </a:solidFill>
              </a:rPr>
              <a:t>will be used:</a:t>
            </a:r>
          </a:p>
          <a:p>
            <a:pPr marL="1005840" lvl="1" indent="-346075" eaLnBrk="0" hangingPunct="0">
              <a:spcBef>
                <a:spcPct val="20000"/>
              </a:spcBef>
              <a:spcAft>
                <a:spcPts val="600"/>
              </a:spcAft>
              <a:buClr>
                <a:srgbClr val="2A8F1E"/>
              </a:buClr>
              <a:buSzPct val="130000"/>
              <a:buFont typeface="Arial" pitchFamily="34" charset="0"/>
              <a:buChar char="•"/>
              <a:defRPr/>
            </a:pPr>
            <a:r>
              <a:rPr lang="en-US" sz="2000" b="1" kern="0" dirty="0" smtClean="0">
                <a:solidFill>
                  <a:srgbClr val="2A8F1E"/>
                </a:solidFill>
              </a:rPr>
              <a:t>For ALL adult patients on contact precautions</a:t>
            </a:r>
          </a:p>
          <a:p>
            <a:pPr marL="1005840" lvl="1" indent="-346075" eaLnBrk="0" hangingPunct="0">
              <a:spcBef>
                <a:spcPct val="20000"/>
              </a:spcBef>
              <a:spcAft>
                <a:spcPts val="600"/>
              </a:spcAft>
              <a:buClr>
                <a:srgbClr val="2A8F1E"/>
              </a:buClr>
              <a:buSzPct val="130000"/>
              <a:buFont typeface="Arial" pitchFamily="34" charset="0"/>
              <a:buChar char="•"/>
              <a:defRPr/>
            </a:pPr>
            <a:r>
              <a:rPr lang="en-US" sz="2000" b="1" kern="0" dirty="0" smtClean="0">
                <a:solidFill>
                  <a:srgbClr val="2A8F1E"/>
                </a:solidFill>
              </a:rPr>
              <a:t>Twice </a:t>
            </a:r>
            <a:r>
              <a:rPr lang="en-US" sz="2000" b="1" kern="0" dirty="0">
                <a:solidFill>
                  <a:srgbClr val="2A8F1E"/>
                </a:solidFill>
              </a:rPr>
              <a:t>a day for 5 days </a:t>
            </a:r>
            <a:r>
              <a:rPr lang="en-US" sz="2000" b="1" kern="0" dirty="0" smtClean="0">
                <a:solidFill>
                  <a:srgbClr val="2A8F1E"/>
                </a:solidFill>
              </a:rPr>
              <a:t>on admission</a:t>
            </a:r>
          </a:p>
          <a:p>
            <a:pPr marL="548640" indent="-346075" eaLnBrk="0" hangingPunct="0">
              <a:spcBef>
                <a:spcPts val="1200"/>
              </a:spcBef>
              <a:spcAft>
                <a:spcPts val="1800"/>
              </a:spcAft>
              <a:buClr>
                <a:srgbClr val="2A8F1E"/>
              </a:buClr>
              <a:buSzPct val="130000"/>
              <a:buFont typeface="Arial" pitchFamily="34" charset="0"/>
              <a:buChar char="•"/>
              <a:defRPr/>
            </a:pPr>
            <a:r>
              <a:rPr lang="en-US" sz="2000" kern="0" dirty="0" smtClean="0">
                <a:solidFill>
                  <a:schemeClr val="tx1"/>
                </a:solidFill>
              </a:rPr>
              <a:t>Protocol </a:t>
            </a:r>
            <a:r>
              <a:rPr lang="en-US" sz="2000" kern="0" dirty="0">
                <a:solidFill>
                  <a:schemeClr val="tx1"/>
                </a:solidFill>
              </a:rPr>
              <a:t>stops upon discharge</a:t>
            </a:r>
          </a:p>
          <a:p>
            <a:pPr marL="548640" indent="-346075" eaLnBrk="0" hangingPunct="0">
              <a:spcBef>
                <a:spcPct val="20000"/>
              </a:spcBef>
              <a:spcAft>
                <a:spcPts val="1800"/>
              </a:spcAft>
              <a:buClr>
                <a:srgbClr val="2A8F1E"/>
              </a:buClr>
              <a:buSzPct val="130000"/>
              <a:buFont typeface="Arial" pitchFamily="34" charset="0"/>
              <a:buChar char="•"/>
              <a:defRPr/>
            </a:pPr>
            <a:r>
              <a:rPr lang="en-US" sz="2000" kern="0" dirty="0" smtClean="0">
                <a:solidFill>
                  <a:schemeClr val="tx1"/>
                </a:solidFill>
              </a:rPr>
              <a:t>If patients </a:t>
            </a:r>
            <a:r>
              <a:rPr lang="en-US" sz="2000" kern="0" dirty="0">
                <a:solidFill>
                  <a:schemeClr val="tx1"/>
                </a:solidFill>
              </a:rPr>
              <a:t>are </a:t>
            </a:r>
            <a:r>
              <a:rPr lang="en-US" sz="2000" kern="0" dirty="0" smtClean="0">
                <a:solidFill>
                  <a:schemeClr val="tx1"/>
                </a:solidFill>
              </a:rPr>
              <a:t>readmitted, </a:t>
            </a:r>
            <a:r>
              <a:rPr lang="en-US" sz="2000" dirty="0">
                <a:solidFill>
                  <a:schemeClr val="tx1"/>
                </a:solidFill>
              </a:rPr>
              <a:t>nasal iodophor </a:t>
            </a:r>
            <a:r>
              <a:rPr lang="en-US" sz="2000" kern="0" dirty="0" smtClean="0">
                <a:solidFill>
                  <a:schemeClr val="tx1"/>
                </a:solidFill>
              </a:rPr>
              <a:t>protocol </a:t>
            </a:r>
            <a:r>
              <a:rPr lang="en-US" sz="2000" kern="0" dirty="0">
                <a:solidFill>
                  <a:schemeClr val="tx1"/>
                </a:solidFill>
              </a:rPr>
              <a:t>starts </a:t>
            </a:r>
            <a:r>
              <a:rPr lang="en-US" sz="2000" kern="0" dirty="0" smtClean="0">
                <a:solidFill>
                  <a:schemeClr val="tx1"/>
                </a:solidFill>
              </a:rPr>
              <a:t>anew </a:t>
            </a:r>
            <a:r>
              <a:rPr lang="en-US" sz="2000" b="1" kern="0" dirty="0" smtClean="0">
                <a:solidFill>
                  <a:schemeClr val="tx1"/>
                </a:solidFill>
              </a:rPr>
              <a:t>regardless of prior receipt of </a:t>
            </a:r>
            <a:r>
              <a:rPr lang="en-US" sz="2000" b="1" kern="0" dirty="0">
                <a:solidFill>
                  <a:schemeClr val="tx1"/>
                </a:solidFill>
              </a:rPr>
              <a:t>nasal iodophor </a:t>
            </a:r>
          </a:p>
        </p:txBody>
      </p:sp>
      <p:sp>
        <p:nvSpPr>
          <p:cNvPr id="5" name="Title 1"/>
          <p:cNvSpPr txBox="1">
            <a:spLocks/>
          </p:cNvSpPr>
          <p:nvPr/>
        </p:nvSpPr>
        <p:spPr bwMode="auto">
          <a:xfrm>
            <a:off x="266700" y="304800"/>
            <a:ext cx="8610600" cy="1279525"/>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latin typeface="+mj-lt"/>
              </a:rPr>
              <a:t>Nasal Decolonization</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88A2A72D-5A0C-40A0-A563-623157045F88}" type="slidenum">
              <a:rPr lang="en-US" smtClean="0"/>
              <a:pPr>
                <a:defRPr/>
              </a:pPr>
              <a:t>34</a:t>
            </a:fld>
            <a:endParaRPr lang="en-US" dirty="0"/>
          </a:p>
        </p:txBody>
      </p:sp>
      <p:sp>
        <p:nvSpPr>
          <p:cNvPr id="6" name="TextBox 5"/>
          <p:cNvSpPr txBox="1"/>
          <p:nvPr/>
        </p:nvSpPr>
        <p:spPr>
          <a:xfrm>
            <a:off x="285750" y="5843826"/>
            <a:ext cx="8724900" cy="861774"/>
          </a:xfrm>
          <a:prstGeom prst="rect">
            <a:avLst/>
          </a:prstGeom>
          <a:noFill/>
        </p:spPr>
        <p:txBody>
          <a:bodyPr wrap="square" rtlCol="0">
            <a:spAutoFit/>
          </a:bodyPr>
          <a:lstStyle/>
          <a:p>
            <a:r>
              <a:rPr lang="en-US" sz="1600" dirty="0">
                <a:solidFill>
                  <a:schemeClr val="tx1"/>
                </a:solidFill>
                <a:latin typeface="Calibri" panose="020F0502020204030204" pitchFamily="34" charset="0"/>
              </a:rPr>
              <a:t>*The use of trade names is for identification only and does not imply endorsement by the Department of Health and Human Services or the Centers for Disease Control and Prevention.</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057400"/>
            <a:ext cx="1468437" cy="2078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0338433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04800" y="304801"/>
            <a:ext cx="8610600" cy="761999"/>
          </a:xfrm>
          <a:prstGeom prst="rect">
            <a:avLst/>
          </a:prstGeom>
          <a:noFill/>
          <a:ln w="9525">
            <a:noFill/>
            <a:miter lim="800000"/>
            <a:headEnd/>
            <a:tailEnd/>
          </a:ln>
          <a:effectLst/>
        </p:spPr>
        <p:txBody>
          <a:bodyPr/>
          <a:lstStyle/>
          <a:p>
            <a:pPr algn="ctr">
              <a:spcAft>
                <a:spcPts val="1000"/>
              </a:spcAft>
              <a:defRPr/>
            </a:pPr>
            <a:r>
              <a:rPr lang="en-US" sz="3800" b="1" dirty="0">
                <a:solidFill>
                  <a:srgbClr val="2A8F1E"/>
                </a:solidFill>
                <a:latin typeface="+mj-lt"/>
              </a:rPr>
              <a:t>How to </a:t>
            </a:r>
            <a:r>
              <a:rPr lang="en-US" sz="3800" b="1" dirty="0" smtClean="0">
                <a:solidFill>
                  <a:srgbClr val="2A8F1E"/>
                </a:solidFill>
                <a:latin typeface="+mj-lt"/>
              </a:rPr>
              <a:t>Use</a:t>
            </a:r>
            <a:r>
              <a:rPr lang="en-US" sz="3800" b="1" dirty="0">
                <a:solidFill>
                  <a:srgbClr val="2A8F1E"/>
                </a:solidFill>
                <a:latin typeface="+mj-lt"/>
              </a:rPr>
              <a:t> </a:t>
            </a:r>
            <a:r>
              <a:rPr lang="en-US" sz="3800" b="1" dirty="0" smtClean="0">
                <a:solidFill>
                  <a:srgbClr val="2A8F1E"/>
                </a:solidFill>
                <a:latin typeface="+mj-lt"/>
              </a:rPr>
              <a:t>Nasal </a:t>
            </a:r>
            <a:r>
              <a:rPr lang="en-US" sz="3800" b="1" dirty="0" err="1" smtClean="0">
                <a:solidFill>
                  <a:srgbClr val="2A8F1E"/>
                </a:solidFill>
                <a:latin typeface="+mj-lt"/>
              </a:rPr>
              <a:t>Iodophor</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A21C1FA0-A948-4963-8AE4-337E0F0EAFA2}" type="slidenum">
              <a:rPr lang="en-US" smtClean="0"/>
              <a:pPr>
                <a:defRPr/>
              </a:pPr>
              <a:t>35</a:t>
            </a:fld>
            <a:endParaRPr lang="en-US" dirty="0"/>
          </a:p>
        </p:txBody>
      </p:sp>
      <p:sp>
        <p:nvSpPr>
          <p:cNvPr id="8" name="Content Placeholder 2"/>
          <p:cNvSpPr txBox="1">
            <a:spLocks/>
          </p:cNvSpPr>
          <p:nvPr/>
        </p:nvSpPr>
        <p:spPr bwMode="auto">
          <a:xfrm>
            <a:off x="457200" y="1524000"/>
            <a:ext cx="83820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457200" eaLnBrk="1" hangingPunct="1">
              <a:spcAft>
                <a:spcPts val="1200"/>
              </a:spcAft>
              <a:buClr>
                <a:srgbClr val="2A8F1E"/>
              </a:buClr>
              <a:buSzPct val="100000"/>
              <a:buFont typeface="+mj-lt"/>
              <a:buAutoNum type="arabicPeriod"/>
              <a:defRPr/>
            </a:pPr>
            <a:r>
              <a:rPr lang="en-US" sz="2000" kern="0" dirty="0" smtClean="0">
                <a:effectLst/>
              </a:rPr>
              <a:t>Place patient’s bed at 30 degrees, if tolerated</a:t>
            </a:r>
          </a:p>
          <a:p>
            <a:pPr marL="457200" eaLnBrk="1" hangingPunct="1">
              <a:spcAft>
                <a:spcPts val="1200"/>
              </a:spcAft>
              <a:buClr>
                <a:srgbClr val="2A8F1E"/>
              </a:buClr>
              <a:buSzPct val="100000"/>
              <a:buFont typeface="+mj-lt"/>
              <a:buAutoNum type="arabicPeriod"/>
              <a:defRPr/>
            </a:pPr>
            <a:r>
              <a:rPr lang="en-US" sz="2000" kern="0" dirty="0" smtClean="0">
                <a:effectLst/>
              </a:rPr>
              <a:t>Have patient use a tissue to blow their nose or clean the nares and tip of nostril. Discard tissue.</a:t>
            </a:r>
          </a:p>
          <a:p>
            <a:pPr marL="457200" eaLnBrk="1" hangingPunct="1">
              <a:spcAft>
                <a:spcPts val="1200"/>
              </a:spcAft>
              <a:buClr>
                <a:srgbClr val="2A8F1E"/>
              </a:buClr>
              <a:buSzPct val="100000"/>
              <a:buFont typeface="+mj-lt"/>
              <a:buAutoNum type="arabicPeriod"/>
              <a:defRPr/>
            </a:pPr>
            <a:r>
              <a:rPr lang="en-US" sz="2000" kern="0" dirty="0" smtClean="0">
                <a:effectLst/>
              </a:rPr>
              <a:t>Insert first swab into one nostril and apply firmly to entire inner surface with a circular motion for 30 seconds (at least 3 times around slowly). Discard swab. </a:t>
            </a:r>
          </a:p>
          <a:p>
            <a:pPr marL="457200" eaLnBrk="1" hangingPunct="1">
              <a:spcAft>
                <a:spcPts val="1200"/>
              </a:spcAft>
              <a:buClr>
                <a:srgbClr val="2A8F1E"/>
              </a:buClr>
              <a:buSzPct val="100000"/>
              <a:buFont typeface="+mj-lt"/>
              <a:buAutoNum type="arabicPeriod"/>
              <a:defRPr/>
            </a:pPr>
            <a:r>
              <a:rPr lang="en-US" sz="2000" kern="0" dirty="0" smtClean="0">
                <a:effectLst/>
              </a:rPr>
              <a:t>Using the second swab, repeat step 3 in the other nostril (swab 2)</a:t>
            </a:r>
          </a:p>
          <a:p>
            <a:pPr marL="457200" eaLnBrk="1" hangingPunct="1">
              <a:spcAft>
                <a:spcPts val="1200"/>
              </a:spcAft>
              <a:buClr>
                <a:srgbClr val="2A8F1E"/>
              </a:buClr>
              <a:buSzPct val="100000"/>
              <a:buFont typeface="+mj-lt"/>
              <a:buAutoNum type="arabicPeriod"/>
              <a:defRPr/>
            </a:pPr>
            <a:r>
              <a:rPr lang="en-US" sz="2000" kern="0" dirty="0" smtClean="0">
                <a:effectLst/>
              </a:rPr>
              <a:t>Do this twice a day for 5 days</a:t>
            </a:r>
          </a:p>
          <a:p>
            <a:pPr marL="457200" eaLnBrk="1" hangingPunct="1">
              <a:spcAft>
                <a:spcPts val="1200"/>
              </a:spcAft>
              <a:buClr>
                <a:srgbClr val="2A8F1E"/>
              </a:buClr>
              <a:buSzPct val="100000"/>
              <a:buFont typeface="+mj-lt"/>
              <a:buAutoNum type="arabicPeriod"/>
              <a:defRPr/>
            </a:pPr>
            <a:r>
              <a:rPr lang="en-US" sz="2000" kern="0" dirty="0" smtClean="0">
                <a:effectLst/>
              </a:rPr>
              <a:t>Patients should not blow nose. If needed, gently dab nostril opening with a tissue.</a:t>
            </a:r>
          </a:p>
          <a:p>
            <a:pPr marL="457200" eaLnBrk="1" hangingPunct="1">
              <a:spcAft>
                <a:spcPts val="1200"/>
              </a:spcAft>
              <a:buClr>
                <a:srgbClr val="2A8F1E"/>
              </a:buClr>
              <a:buSzPct val="100000"/>
              <a:buFont typeface="+mj-lt"/>
              <a:buAutoNum type="arabicPeriod"/>
              <a:defRPr/>
            </a:pPr>
            <a:endParaRPr lang="en-US" sz="2000" kern="0" dirty="0" smtClean="0">
              <a:effectLst/>
            </a:endParaRPr>
          </a:p>
        </p:txBody>
      </p:sp>
    </p:spTree>
    <p:extLst>
      <p:ext uri="{BB962C8B-B14F-4D97-AF65-F5344CB8AC3E}">
        <p14:creationId xmlns:p14="http://schemas.microsoft.com/office/powerpoint/2010/main" val="2467754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839200" cy="4038600"/>
          </a:xfrm>
        </p:spPr>
        <p:txBody>
          <a:bodyPr/>
          <a:lstStyle/>
          <a:p>
            <a:pPr marL="795338" lvl="2" indent="-342900">
              <a:buClr>
                <a:srgbClr val="2A8F1E"/>
              </a:buClr>
              <a:buSzPct val="130000"/>
              <a:buFont typeface="Wingdings" pitchFamily="2" charset="2"/>
              <a:buChar char="§"/>
              <a:defRPr/>
            </a:pPr>
            <a:r>
              <a:rPr lang="en-US" sz="2000" b="1" dirty="0" smtClean="0">
                <a:solidFill>
                  <a:srgbClr val="2A8F1E"/>
                </a:solidFill>
                <a:effectLst/>
              </a:rPr>
              <a:t>Removable Nasal Devices: </a:t>
            </a:r>
          </a:p>
          <a:p>
            <a:pPr marL="795338" lvl="2" indent="-342900">
              <a:buClr>
                <a:srgbClr val="2A8F1E"/>
              </a:buClr>
              <a:buSzPct val="130000"/>
              <a:buNone/>
              <a:defRPr/>
            </a:pPr>
            <a:r>
              <a:rPr lang="en-US" sz="2000" dirty="0" smtClean="0">
                <a:effectLst/>
              </a:rPr>
              <a:t>	If tolerated, briefly remove nasal prongs to apply nasal </a:t>
            </a:r>
            <a:r>
              <a:rPr lang="en-US" sz="2000" dirty="0" err="1" smtClean="0">
                <a:effectLst/>
              </a:rPr>
              <a:t>iodophor</a:t>
            </a:r>
            <a:endParaRPr lang="en-US" sz="2000" dirty="0" smtClean="0">
              <a:effectLst/>
            </a:endParaRPr>
          </a:p>
          <a:p>
            <a:pPr marL="800100" lvl="3" indent="-342900">
              <a:buClr>
                <a:srgbClr val="2A8F1E"/>
              </a:buClr>
              <a:buSzPct val="130000"/>
              <a:buFontTx/>
              <a:buNone/>
              <a:defRPr/>
            </a:pPr>
            <a:endParaRPr lang="en-US" sz="1200" b="1" dirty="0" smtClean="0">
              <a:effectLst/>
            </a:endParaRPr>
          </a:p>
          <a:p>
            <a:pPr marL="795338" lvl="2" indent="-342900">
              <a:buClr>
                <a:srgbClr val="2A8F1E"/>
              </a:buClr>
              <a:buSzPct val="130000"/>
              <a:buFont typeface="Wingdings" pitchFamily="2" charset="2"/>
              <a:buChar char="§"/>
              <a:defRPr/>
            </a:pPr>
            <a:r>
              <a:rPr lang="en-US" sz="2000" b="1" dirty="0" smtClean="0">
                <a:solidFill>
                  <a:srgbClr val="2A8F1E"/>
                </a:solidFill>
                <a:effectLst/>
              </a:rPr>
              <a:t>Nasal Endotracheal </a:t>
            </a:r>
            <a:r>
              <a:rPr lang="en-US" sz="2000" b="1" dirty="0">
                <a:solidFill>
                  <a:srgbClr val="2A8F1E"/>
                </a:solidFill>
                <a:effectLst/>
              </a:rPr>
              <a:t>T</a:t>
            </a:r>
            <a:r>
              <a:rPr lang="en-US" sz="2000" b="1" dirty="0" smtClean="0">
                <a:solidFill>
                  <a:srgbClr val="2A8F1E"/>
                </a:solidFill>
                <a:effectLst/>
              </a:rPr>
              <a:t>ube/Nasogastric Tubes:</a:t>
            </a:r>
          </a:p>
          <a:p>
            <a:pPr marL="795338" lvl="2" indent="-342900">
              <a:buClr>
                <a:srgbClr val="2A8F1E"/>
              </a:buClr>
              <a:buSzPct val="130000"/>
              <a:buNone/>
              <a:defRPr/>
            </a:pPr>
            <a:r>
              <a:rPr lang="en-US" sz="2000" dirty="0" smtClean="0">
                <a:effectLst/>
              </a:rPr>
              <a:t>	Apply </a:t>
            </a:r>
            <a:r>
              <a:rPr lang="en-US" sz="2000" dirty="0">
                <a:effectLst/>
              </a:rPr>
              <a:t>nasal </a:t>
            </a:r>
            <a:r>
              <a:rPr lang="en-US" sz="2000" dirty="0" err="1" smtClean="0">
                <a:effectLst/>
              </a:rPr>
              <a:t>iodophor</a:t>
            </a:r>
            <a:r>
              <a:rPr lang="en-US" sz="2000" dirty="0" smtClean="0">
                <a:effectLst/>
              </a:rPr>
              <a:t> </a:t>
            </a:r>
            <a:r>
              <a:rPr lang="en-US" sz="2000" dirty="0">
                <a:effectLst/>
              </a:rPr>
              <a:t>around </a:t>
            </a:r>
            <a:r>
              <a:rPr lang="en-US" sz="2000" dirty="0" smtClean="0">
                <a:effectLst/>
              </a:rPr>
              <a:t>tube, if possible</a:t>
            </a:r>
          </a:p>
          <a:p>
            <a:pPr marL="342900" lvl="2" indent="-342900">
              <a:buClr>
                <a:srgbClr val="2A8F1E"/>
              </a:buClr>
              <a:buSzPct val="130000"/>
              <a:buFont typeface="Wingdings" pitchFamily="2" charset="2"/>
              <a:buNone/>
              <a:defRPr/>
            </a:pPr>
            <a:endParaRPr lang="en-US" sz="1200" dirty="0" smtClean="0">
              <a:effectLst/>
            </a:endParaRPr>
          </a:p>
          <a:p>
            <a:pPr marL="795338" lvl="2" indent="-342900">
              <a:buClr>
                <a:srgbClr val="2A8F1E"/>
              </a:buClr>
              <a:buSzPct val="130000"/>
              <a:buFont typeface="Wingdings" pitchFamily="2" charset="2"/>
              <a:buChar char="§"/>
              <a:defRPr/>
            </a:pPr>
            <a:r>
              <a:rPr lang="en-US" sz="2000" b="1" dirty="0" smtClean="0">
                <a:solidFill>
                  <a:srgbClr val="2A8F1E"/>
                </a:solidFill>
                <a:effectLst/>
              </a:rPr>
              <a:t>Nasal Trauma:</a:t>
            </a:r>
          </a:p>
          <a:p>
            <a:pPr marL="795338" lvl="2" indent="-342900">
              <a:buClr>
                <a:srgbClr val="006496"/>
              </a:buClr>
              <a:buSzPct val="130000"/>
              <a:buFont typeface="Wingdings" pitchFamily="2" charset="2"/>
              <a:buNone/>
              <a:defRPr/>
            </a:pPr>
            <a:r>
              <a:rPr lang="en-US" sz="2000" dirty="0" smtClean="0">
                <a:solidFill>
                  <a:schemeClr val="accent6">
                    <a:lumMod val="75000"/>
                  </a:schemeClr>
                </a:solidFill>
                <a:effectLst/>
              </a:rPr>
              <a:t>	</a:t>
            </a:r>
            <a:r>
              <a:rPr lang="en-US" sz="2000" dirty="0" smtClean="0">
                <a:effectLst/>
              </a:rPr>
              <a:t>Do </a:t>
            </a:r>
            <a:r>
              <a:rPr lang="en-US" sz="2000" b="1" dirty="0" smtClean="0">
                <a:solidFill>
                  <a:srgbClr val="FF0000"/>
                </a:solidFill>
                <a:effectLst/>
              </a:rPr>
              <a:t>NOT</a:t>
            </a:r>
            <a:r>
              <a:rPr lang="en-US" sz="2000" dirty="0" smtClean="0">
                <a:effectLst/>
              </a:rPr>
              <a:t> use nasal </a:t>
            </a:r>
            <a:r>
              <a:rPr lang="en-US" sz="2000" dirty="0" err="1" smtClean="0">
                <a:effectLst/>
              </a:rPr>
              <a:t>iodophor</a:t>
            </a:r>
            <a:r>
              <a:rPr lang="en-US" sz="2000" dirty="0" smtClean="0">
                <a:effectLst/>
              </a:rPr>
              <a:t> if nostril(s) are packed</a:t>
            </a:r>
          </a:p>
          <a:p>
            <a:pPr marL="0" lvl="2" indent="0">
              <a:buClr>
                <a:schemeClr val="accent6">
                  <a:lumMod val="75000"/>
                </a:schemeClr>
              </a:buClr>
              <a:buSzPct val="130000"/>
              <a:buNone/>
              <a:defRPr/>
            </a:pPr>
            <a:endParaRPr lang="en-US" sz="1800" dirty="0" smtClean="0">
              <a:effectLst/>
            </a:endParaRPr>
          </a:p>
        </p:txBody>
      </p:sp>
      <p:sp>
        <p:nvSpPr>
          <p:cNvPr id="5" name="Title 1"/>
          <p:cNvSpPr txBox="1">
            <a:spLocks/>
          </p:cNvSpPr>
          <p:nvPr/>
        </p:nvSpPr>
        <p:spPr bwMode="auto">
          <a:xfrm>
            <a:off x="152400" y="320675"/>
            <a:ext cx="8839200" cy="974725"/>
          </a:xfrm>
          <a:prstGeom prst="rect">
            <a:avLst/>
          </a:prstGeom>
          <a:noFill/>
          <a:ln w="9525">
            <a:noFill/>
            <a:miter lim="800000"/>
            <a:headEnd/>
            <a:tailEnd/>
          </a:ln>
          <a:effectLst/>
        </p:spPr>
        <p:txBody>
          <a:bodyPr/>
          <a:lstStyle/>
          <a:p>
            <a:pPr algn="ctr">
              <a:spcAft>
                <a:spcPts val="1000"/>
              </a:spcAft>
              <a:defRPr/>
            </a:pPr>
            <a:r>
              <a:rPr lang="en-US" sz="3800" b="1" dirty="0" err="1">
                <a:solidFill>
                  <a:srgbClr val="2A8F1E"/>
                </a:solidFill>
                <a:latin typeface="+mj-lt"/>
              </a:rPr>
              <a:t>I</a:t>
            </a:r>
            <a:r>
              <a:rPr lang="en-US" sz="3800" b="1" dirty="0" err="1" smtClean="0">
                <a:solidFill>
                  <a:srgbClr val="2A8F1E"/>
                </a:solidFill>
                <a:latin typeface="+mj-lt"/>
              </a:rPr>
              <a:t>odophor</a:t>
            </a:r>
            <a:r>
              <a:rPr lang="en-US" sz="3800" b="1" dirty="0" smtClean="0">
                <a:solidFill>
                  <a:srgbClr val="2A8F1E"/>
                </a:solidFill>
                <a:latin typeface="+mj-lt"/>
              </a:rPr>
              <a:t> and </a:t>
            </a:r>
            <a:r>
              <a:rPr lang="en-US" sz="3800" b="1" dirty="0">
                <a:solidFill>
                  <a:srgbClr val="2A8F1E"/>
                </a:solidFill>
                <a:latin typeface="+mj-lt"/>
              </a:rPr>
              <a:t>Nasal Devices</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36</a:t>
            </a:fld>
            <a:endParaRPr lang="en-US" dirty="0"/>
          </a:p>
        </p:txBody>
      </p:sp>
    </p:spTree>
    <p:extLst>
      <p:ext uri="{BB962C8B-B14F-4D97-AF65-F5344CB8AC3E}">
        <p14:creationId xmlns:p14="http://schemas.microsoft.com/office/powerpoint/2010/main" val="9257884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534400" cy="3657600"/>
          </a:xfrm>
        </p:spPr>
        <p:txBody>
          <a:bodyPr/>
          <a:lstStyle/>
          <a:p>
            <a:pPr marL="452438" lvl="2" indent="0">
              <a:spcBef>
                <a:spcPts val="432"/>
              </a:spcBef>
              <a:spcAft>
                <a:spcPts val="0"/>
              </a:spcAft>
              <a:buClr>
                <a:srgbClr val="2A8F1E"/>
              </a:buClr>
              <a:buSzPct val="130000"/>
              <a:buNone/>
              <a:defRPr/>
            </a:pPr>
            <a:endParaRPr lang="en-US" sz="1800" dirty="0" smtClean="0">
              <a:effectLst/>
            </a:endParaRPr>
          </a:p>
          <a:p>
            <a:pPr marL="457200" lvl="2" indent="-346075">
              <a:spcBef>
                <a:spcPts val="432"/>
              </a:spcBef>
              <a:spcAft>
                <a:spcPts val="800"/>
              </a:spcAft>
              <a:buClr>
                <a:srgbClr val="2A8F1E"/>
              </a:buClr>
              <a:buSzPct val="130000"/>
              <a:buFont typeface="Wingdings" pitchFamily="2" charset="2"/>
              <a:buChar char="§"/>
              <a:defRPr/>
            </a:pPr>
            <a:r>
              <a:rPr lang="en-US" sz="2000" dirty="0">
                <a:effectLst/>
              </a:rPr>
              <a:t>As with any </a:t>
            </a:r>
            <a:r>
              <a:rPr lang="en-US" sz="2000" dirty="0" smtClean="0">
                <a:effectLst/>
              </a:rPr>
              <a:t>Quality Improvement project, </a:t>
            </a:r>
            <a:r>
              <a:rPr lang="en-US" sz="2000" dirty="0">
                <a:effectLst/>
              </a:rPr>
              <a:t>consent is not required. However, </a:t>
            </a:r>
            <a:r>
              <a:rPr lang="en-US" sz="2000" dirty="0" smtClean="0">
                <a:effectLst/>
              </a:rPr>
              <a:t>patients should </a:t>
            </a:r>
            <a:r>
              <a:rPr lang="en-US" sz="2000" dirty="0">
                <a:effectLst/>
              </a:rPr>
              <a:t>have the process explained to them so they understand the importance of decolonization.</a:t>
            </a:r>
          </a:p>
          <a:p>
            <a:pPr marL="457200" lvl="2" indent="-346075">
              <a:spcBef>
                <a:spcPts val="432"/>
              </a:spcBef>
              <a:spcAft>
                <a:spcPts val="800"/>
              </a:spcAft>
              <a:buClr>
                <a:srgbClr val="2A8F1E"/>
              </a:buClr>
              <a:buSzPct val="130000"/>
              <a:buFont typeface="Wingdings" pitchFamily="2" charset="2"/>
              <a:buChar char="§"/>
              <a:defRPr/>
            </a:pPr>
            <a:r>
              <a:rPr lang="en-US" sz="2000" dirty="0" smtClean="0">
                <a:effectLst/>
              </a:rPr>
              <a:t>Similar to any </a:t>
            </a:r>
            <a:r>
              <a:rPr lang="en-US" sz="2000" dirty="0">
                <a:effectLst/>
              </a:rPr>
              <a:t>medical care, the </a:t>
            </a:r>
            <a:r>
              <a:rPr lang="en-US" sz="2000" dirty="0" smtClean="0">
                <a:effectLst/>
              </a:rPr>
              <a:t>patient can </a:t>
            </a:r>
            <a:r>
              <a:rPr lang="en-US" sz="2000" dirty="0">
                <a:effectLst/>
              </a:rPr>
              <a:t>refuse the protocol, but your enthusiasm can often help them understand the value of removing germs on their body to protect them from </a:t>
            </a:r>
            <a:r>
              <a:rPr lang="en-US" sz="2000" dirty="0" smtClean="0">
                <a:effectLst/>
              </a:rPr>
              <a:t>infection</a:t>
            </a:r>
          </a:p>
          <a:p>
            <a:pPr marL="798513" indent="-346075">
              <a:buClr>
                <a:schemeClr val="accent6">
                  <a:lumMod val="75000"/>
                </a:schemeClr>
              </a:buClr>
              <a:buSzPct val="130000"/>
              <a:buFont typeface="Wingdings" pitchFamily="2" charset="2"/>
              <a:buNone/>
              <a:defRPr/>
            </a:pPr>
            <a:endParaRPr lang="en-US" sz="1800" dirty="0" smtClean="0">
              <a:solidFill>
                <a:schemeClr val="accent6">
                  <a:lumMod val="75000"/>
                </a:schemeClr>
              </a:solidFill>
              <a:effectLst/>
            </a:endParaRPr>
          </a:p>
        </p:txBody>
      </p:sp>
      <p:sp>
        <p:nvSpPr>
          <p:cNvPr id="5" name="Title 1"/>
          <p:cNvSpPr txBox="1">
            <a:spLocks/>
          </p:cNvSpPr>
          <p:nvPr/>
        </p:nvSpPr>
        <p:spPr bwMode="auto">
          <a:xfrm>
            <a:off x="152400" y="457200"/>
            <a:ext cx="8839200" cy="746125"/>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rPr>
              <a:t>Refusals</a:t>
            </a:r>
            <a:endParaRPr lang="en-US" sz="3800" b="1" dirty="0">
              <a:ln w="10541" cmpd="sng">
                <a:solidFill>
                  <a:schemeClr val="accent1">
                    <a:shade val="88000"/>
                    <a:satMod val="110000"/>
                  </a:schemeClr>
                </a:solidFill>
                <a:prstDash val="solid"/>
              </a:ln>
              <a:solidFill>
                <a:srgbClr val="2A8F1E"/>
              </a:solidFill>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37</a:t>
            </a:fld>
            <a:endParaRPr lang="en-US" dirty="0"/>
          </a:p>
        </p:txBody>
      </p:sp>
    </p:spTree>
    <p:extLst>
      <p:ext uri="{BB962C8B-B14F-4D97-AF65-F5344CB8AC3E}">
        <p14:creationId xmlns:p14="http://schemas.microsoft.com/office/powerpoint/2010/main" val="10548790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609600" y="2057400"/>
            <a:ext cx="8382000" cy="4114800"/>
          </a:xfrm>
        </p:spPr>
        <p:txBody>
          <a:bodyPr/>
          <a:lstStyle/>
          <a:p>
            <a:pPr eaLnBrk="1" hangingPunct="1">
              <a:buFont typeface="Wingdings" pitchFamily="2" charset="2"/>
              <a:buNone/>
              <a:defRPr/>
            </a:pPr>
            <a:endParaRPr lang="en-US" sz="800" dirty="0" smtClean="0"/>
          </a:p>
          <a:p>
            <a:pPr eaLnBrk="1" hangingPunct="1">
              <a:defRPr/>
            </a:pPr>
            <a:endParaRPr lang="en-US" sz="800" dirty="0" smtClean="0">
              <a:solidFill>
                <a:srgbClr val="CCFFFF"/>
              </a:solidFill>
            </a:endParaRPr>
          </a:p>
          <a:p>
            <a:pPr lvl="1" eaLnBrk="1" hangingPunct="1">
              <a:defRPr/>
            </a:pPr>
            <a:endParaRPr lang="en-US" dirty="0" smtClean="0"/>
          </a:p>
          <a:p>
            <a:pPr lvl="1" eaLnBrk="1" hangingPunct="1">
              <a:defRPr/>
            </a:pPr>
            <a:endParaRPr lang="en-US" dirty="0" smtClean="0"/>
          </a:p>
          <a:p>
            <a:pPr eaLnBrk="1" hangingPunct="1">
              <a:defRPr/>
            </a:pPr>
            <a:endParaRPr lang="en-US" sz="800" dirty="0" smtClean="0"/>
          </a:p>
          <a:p>
            <a:pPr eaLnBrk="1" hangingPunct="1">
              <a:defRPr/>
            </a:pPr>
            <a:endParaRPr lang="en-US" dirty="0" smtClean="0"/>
          </a:p>
        </p:txBody>
      </p:sp>
      <p:sp>
        <p:nvSpPr>
          <p:cNvPr id="9" name="Content Placeholder 2"/>
          <p:cNvSpPr>
            <a:spLocks noGrp="1"/>
          </p:cNvSpPr>
          <p:nvPr/>
        </p:nvSpPr>
        <p:spPr bwMode="auto">
          <a:xfrm>
            <a:off x="228600" y="1902069"/>
            <a:ext cx="8686800" cy="4724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798513" indent="-341313" eaLnBrk="1" hangingPunct="1">
              <a:spcAft>
                <a:spcPts val="400"/>
              </a:spcAft>
              <a:buClr>
                <a:schemeClr val="accent6">
                  <a:lumMod val="75000"/>
                </a:schemeClr>
              </a:buClr>
              <a:buSzPct val="130000"/>
              <a:buNone/>
              <a:defRPr/>
            </a:pPr>
            <a:r>
              <a:rPr lang="en-US" sz="2000" dirty="0" smtClean="0">
                <a:effectLst/>
              </a:rPr>
              <a:t>Nasal </a:t>
            </a:r>
            <a:r>
              <a:rPr lang="en-US" sz="2000" dirty="0" err="1" smtClean="0">
                <a:effectLst/>
              </a:rPr>
              <a:t>iodophor</a:t>
            </a:r>
            <a:r>
              <a:rPr lang="en-US" sz="2000" dirty="0" smtClean="0">
                <a:effectLst/>
              </a:rPr>
              <a:t> </a:t>
            </a:r>
            <a:r>
              <a:rPr lang="en-US" sz="2000" dirty="0">
                <a:effectLst/>
              </a:rPr>
              <a:t>and </a:t>
            </a:r>
            <a:r>
              <a:rPr lang="en-US" sz="2000" dirty="0" smtClean="0">
                <a:effectLst/>
              </a:rPr>
              <a:t>CHG have minimal side effects</a:t>
            </a:r>
            <a:endParaRPr lang="en-US" sz="2000" dirty="0">
              <a:effectLst/>
            </a:endParaRPr>
          </a:p>
          <a:p>
            <a:pPr marL="795528" indent="-338328" eaLnBrk="1" hangingPunct="1">
              <a:spcAft>
                <a:spcPts val="400"/>
              </a:spcAft>
              <a:buClr>
                <a:srgbClr val="2A8F1E"/>
              </a:buClr>
              <a:buSzPct val="100000"/>
              <a:buFont typeface="Wingdings" panose="05000000000000000000" pitchFamily="2" charset="2"/>
              <a:buChar char="§"/>
              <a:defRPr/>
            </a:pPr>
            <a:r>
              <a:rPr lang="en-US" sz="2000" dirty="0" smtClean="0">
                <a:effectLst/>
              </a:rPr>
              <a:t>For </a:t>
            </a:r>
            <a:r>
              <a:rPr lang="en-US" sz="2000" dirty="0">
                <a:effectLst/>
              </a:rPr>
              <a:t>nasal </a:t>
            </a:r>
            <a:r>
              <a:rPr lang="en-US" sz="2000" dirty="0" err="1" smtClean="0">
                <a:effectLst/>
              </a:rPr>
              <a:t>iodophor</a:t>
            </a:r>
            <a:r>
              <a:rPr lang="en-US" sz="2000" dirty="0" smtClean="0">
                <a:effectLst/>
              </a:rPr>
              <a:t>, side effects are uncommon, and may include brief itching and burning in the nose.</a:t>
            </a:r>
          </a:p>
          <a:p>
            <a:pPr marL="795528" indent="-338328" eaLnBrk="1" hangingPunct="1">
              <a:spcAft>
                <a:spcPts val="400"/>
              </a:spcAft>
              <a:buClr>
                <a:srgbClr val="2A8F1E"/>
              </a:buClr>
              <a:buSzPct val="100000"/>
              <a:buFont typeface="Wingdings" panose="05000000000000000000" pitchFamily="2" charset="2"/>
              <a:buChar char="§"/>
              <a:defRPr/>
            </a:pPr>
            <a:r>
              <a:rPr lang="en-US" sz="2000" dirty="0" smtClean="0">
                <a:effectLst/>
              </a:rPr>
              <a:t>For CHG, side effects include rash in 1-3%</a:t>
            </a:r>
          </a:p>
          <a:p>
            <a:pPr marL="798513" indent="-341313" eaLnBrk="1" hangingPunct="1">
              <a:spcAft>
                <a:spcPts val="800"/>
              </a:spcAft>
              <a:buClr>
                <a:schemeClr val="accent6">
                  <a:lumMod val="75000"/>
                </a:schemeClr>
              </a:buClr>
              <a:buSzPct val="130000"/>
              <a:buFont typeface="Wingdings" pitchFamily="2" charset="2"/>
              <a:buNone/>
              <a:defRPr/>
            </a:pPr>
            <a:r>
              <a:rPr lang="en-US" sz="2000" dirty="0" smtClean="0">
                <a:solidFill>
                  <a:srgbClr val="FF0000"/>
                </a:solidFill>
                <a:effectLst/>
              </a:rPr>
              <a:t>As with any drug, both mild and severe allergies (rare) can occur</a:t>
            </a:r>
          </a:p>
          <a:p>
            <a:pPr marL="798513" indent="-341313" eaLnBrk="1" hangingPunct="1">
              <a:buClr>
                <a:schemeClr val="accent6">
                  <a:lumMod val="75000"/>
                </a:schemeClr>
              </a:buClr>
              <a:buSzPct val="130000"/>
              <a:buNone/>
              <a:defRPr/>
            </a:pPr>
            <a:r>
              <a:rPr lang="en-US" sz="2000" b="1" dirty="0" smtClean="0">
                <a:solidFill>
                  <a:srgbClr val="2A8F1E"/>
                </a:solidFill>
                <a:effectLst/>
              </a:rPr>
              <a:t>If a CHG</a:t>
            </a:r>
            <a:r>
              <a:rPr lang="en-US" sz="2000" b="1" dirty="0">
                <a:solidFill>
                  <a:srgbClr val="2A8F1E"/>
                </a:solidFill>
                <a:effectLst/>
              </a:rPr>
              <a:t> </a:t>
            </a:r>
            <a:r>
              <a:rPr lang="en-US" sz="2000" b="1" dirty="0" smtClean="0">
                <a:solidFill>
                  <a:srgbClr val="2A8F1E"/>
                </a:solidFill>
                <a:effectLst/>
              </a:rPr>
              <a:t>or </a:t>
            </a:r>
            <a:r>
              <a:rPr lang="en-US" sz="2000" b="1" dirty="0" err="1" smtClean="0">
                <a:solidFill>
                  <a:srgbClr val="2A8F1E"/>
                </a:solidFill>
                <a:effectLst/>
              </a:rPr>
              <a:t>iodophor</a:t>
            </a:r>
            <a:r>
              <a:rPr lang="en-US" sz="2000" b="1" dirty="0" smtClean="0">
                <a:solidFill>
                  <a:srgbClr val="2A8F1E"/>
                </a:solidFill>
                <a:effectLst/>
              </a:rPr>
              <a:t> reaction is suspected</a:t>
            </a:r>
          </a:p>
          <a:p>
            <a:pPr marL="798513" lvl="1" indent="-341313" eaLnBrk="1" hangingPunct="1">
              <a:spcAft>
                <a:spcPts val="400"/>
              </a:spcAft>
              <a:buClr>
                <a:srgbClr val="2A8F1E"/>
              </a:buClr>
              <a:buFont typeface="Wingdings" pitchFamily="2" charset="2"/>
              <a:buChar char="§"/>
              <a:defRPr/>
            </a:pPr>
            <a:r>
              <a:rPr lang="en-US" sz="2000" dirty="0">
                <a:effectLst/>
              </a:rPr>
              <a:t>C</a:t>
            </a:r>
            <a:r>
              <a:rPr lang="en-US" sz="2000" dirty="0" smtClean="0">
                <a:effectLst/>
              </a:rPr>
              <a:t>ontact the treating physician for all medical assessment and </a:t>
            </a:r>
            <a:r>
              <a:rPr lang="en-US" sz="2000" smtClean="0">
                <a:effectLst/>
              </a:rPr>
              <a:t>treatment decisions</a:t>
            </a:r>
            <a:endParaRPr lang="en-US" sz="2000" dirty="0" smtClean="0">
              <a:effectLst/>
            </a:endParaRPr>
          </a:p>
        </p:txBody>
      </p:sp>
      <p:sp>
        <p:nvSpPr>
          <p:cNvPr id="7" name="Title 1"/>
          <p:cNvSpPr txBox="1">
            <a:spLocks/>
          </p:cNvSpPr>
          <p:nvPr/>
        </p:nvSpPr>
        <p:spPr bwMode="auto">
          <a:xfrm>
            <a:off x="152400" y="320675"/>
            <a:ext cx="8839200" cy="1127125"/>
          </a:xfrm>
          <a:prstGeom prst="rect">
            <a:avLst/>
          </a:prstGeom>
          <a:noFill/>
          <a:ln w="9525">
            <a:noFill/>
            <a:miter lim="800000"/>
            <a:headEnd/>
            <a:tailEnd/>
          </a:ln>
          <a:effectLst/>
        </p:spPr>
        <p:txBody>
          <a:bodyPr/>
          <a:lstStyle/>
          <a:p>
            <a:pPr algn="ctr">
              <a:spcAft>
                <a:spcPts val="200"/>
              </a:spcAft>
              <a:defRPr/>
            </a:pPr>
            <a:r>
              <a:rPr lang="en-US" sz="3600" b="1" dirty="0" smtClean="0">
                <a:solidFill>
                  <a:srgbClr val="2A8F1E"/>
                </a:solidFill>
                <a:latin typeface="+mj-lt"/>
              </a:rPr>
              <a:t>CHG and</a:t>
            </a:r>
            <a:r>
              <a:rPr lang="en-US" sz="3600" b="1" dirty="0" smtClean="0">
                <a:solidFill>
                  <a:srgbClr val="2A8F1E"/>
                </a:solidFill>
              </a:rPr>
              <a:t> </a:t>
            </a:r>
            <a:r>
              <a:rPr lang="en-US" sz="3600" b="1" dirty="0" err="1">
                <a:solidFill>
                  <a:srgbClr val="2A8F1E"/>
                </a:solidFill>
              </a:rPr>
              <a:t>I</a:t>
            </a:r>
            <a:r>
              <a:rPr lang="en-US" sz="3600" b="1" dirty="0" err="1" smtClean="0">
                <a:solidFill>
                  <a:srgbClr val="2A8F1E"/>
                </a:solidFill>
              </a:rPr>
              <a:t>odophor</a:t>
            </a:r>
            <a:endParaRPr lang="en-US" sz="3600" b="1" dirty="0" smtClean="0">
              <a:solidFill>
                <a:srgbClr val="2A8F1E"/>
              </a:solidFill>
              <a:latin typeface="+mj-lt"/>
            </a:endParaRPr>
          </a:p>
          <a:p>
            <a:pPr algn="ctr">
              <a:spcAft>
                <a:spcPts val="200"/>
              </a:spcAft>
              <a:defRPr/>
            </a:pPr>
            <a:r>
              <a:rPr lang="en-US" sz="3600" b="1" dirty="0" smtClean="0">
                <a:solidFill>
                  <a:srgbClr val="2A8F1E"/>
                </a:solidFill>
                <a:latin typeface="+mj-lt"/>
              </a:rPr>
              <a:t>Allergic Reactions</a:t>
            </a:r>
            <a:endParaRPr lang="en-US" sz="36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38</a:t>
            </a:fld>
            <a:endParaRPr lang="en-US" dirty="0"/>
          </a:p>
        </p:txBody>
      </p:sp>
    </p:spTree>
    <p:extLst>
      <p:ext uri="{BB962C8B-B14F-4D97-AF65-F5344CB8AC3E}">
        <p14:creationId xmlns:p14="http://schemas.microsoft.com/office/powerpoint/2010/main" val="22503845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0" y="990600"/>
            <a:ext cx="8940800" cy="4816475"/>
          </a:xfrm>
          <a:noFill/>
          <a:ln>
            <a:noFill/>
          </a:ln>
        </p:spPr>
        <p:txBody>
          <a:bodyPr/>
          <a:lstStyle/>
          <a:p>
            <a:pPr lvl="1">
              <a:buClr>
                <a:srgbClr val="2A8F1E"/>
              </a:buClr>
              <a:buSzPct val="130000"/>
              <a:buFontTx/>
              <a:buNone/>
              <a:defRPr/>
            </a:pPr>
            <a:r>
              <a:rPr lang="en-US" sz="2000" b="1" dirty="0">
                <a:solidFill>
                  <a:srgbClr val="2A8F1E"/>
                </a:solidFill>
                <a:effectLst/>
              </a:rPr>
              <a:t/>
            </a:r>
            <a:br>
              <a:rPr lang="en-US" sz="2000" b="1" dirty="0">
                <a:solidFill>
                  <a:srgbClr val="2A8F1E"/>
                </a:solidFill>
                <a:effectLst/>
              </a:rPr>
            </a:br>
            <a:endParaRPr lang="en-US" sz="800" dirty="0">
              <a:solidFill>
                <a:srgbClr val="2A8F1E"/>
              </a:solidFill>
              <a:effectLst/>
            </a:endParaRPr>
          </a:p>
          <a:p>
            <a:pPr lvl="1">
              <a:lnSpc>
                <a:spcPct val="120000"/>
              </a:lnSpc>
              <a:spcAft>
                <a:spcPts val="200"/>
              </a:spcAft>
              <a:buClr>
                <a:srgbClr val="2A8F1E"/>
              </a:buClr>
              <a:buSzPct val="130000"/>
              <a:buFont typeface="Wingdings" pitchFamily="2" charset="2"/>
              <a:buChar char="§"/>
              <a:defRPr/>
            </a:pPr>
            <a:r>
              <a:rPr lang="en-US" sz="2000" dirty="0">
                <a:effectLst/>
              </a:rPr>
              <a:t>Use </a:t>
            </a:r>
            <a:r>
              <a:rPr lang="en-US" sz="2000" b="1" dirty="0">
                <a:solidFill>
                  <a:srgbClr val="2A8F1E"/>
                </a:solidFill>
                <a:effectLst/>
              </a:rPr>
              <a:t>CHG for entire </a:t>
            </a:r>
            <a:r>
              <a:rPr lang="en-US" sz="2000" b="1" dirty="0" smtClean="0">
                <a:solidFill>
                  <a:srgbClr val="2A8F1E"/>
                </a:solidFill>
                <a:effectLst/>
              </a:rPr>
              <a:t>hospital </a:t>
            </a:r>
            <a:r>
              <a:rPr lang="en-US" sz="2000" b="1" dirty="0">
                <a:solidFill>
                  <a:srgbClr val="2A8F1E"/>
                </a:solidFill>
                <a:effectLst/>
              </a:rPr>
              <a:t>stay </a:t>
            </a:r>
            <a:r>
              <a:rPr lang="en-US" sz="2000" dirty="0" smtClean="0">
                <a:effectLst/>
              </a:rPr>
              <a:t>for adult ICU patients and       </a:t>
            </a:r>
            <a:r>
              <a:rPr lang="en-US" sz="2000" b="1" dirty="0" smtClean="0">
                <a:effectLst/>
              </a:rPr>
              <a:t> </a:t>
            </a:r>
            <a:r>
              <a:rPr lang="en-US" sz="2000" b="1" dirty="0">
                <a:effectLst/>
              </a:rPr>
              <a:t>adult </a:t>
            </a:r>
            <a:r>
              <a:rPr lang="en-US" sz="2000" b="1" dirty="0" smtClean="0">
                <a:effectLst/>
              </a:rPr>
              <a:t>patients on contact precautions</a:t>
            </a:r>
            <a:endParaRPr lang="en-US" sz="2000" b="1" dirty="0">
              <a:solidFill>
                <a:srgbClr val="FF0000"/>
              </a:solidFill>
              <a:effectLst/>
            </a:endParaRPr>
          </a:p>
          <a:p>
            <a:pPr lvl="1">
              <a:lnSpc>
                <a:spcPct val="120000"/>
              </a:lnSpc>
              <a:spcAft>
                <a:spcPts val="200"/>
              </a:spcAft>
              <a:buClr>
                <a:srgbClr val="2A8F1E"/>
              </a:buClr>
              <a:buSzPct val="130000"/>
              <a:buFont typeface="Wingdings" pitchFamily="2" charset="2"/>
              <a:buChar char="§"/>
              <a:defRPr/>
            </a:pPr>
            <a:r>
              <a:rPr lang="en-US" sz="2000" dirty="0">
                <a:effectLst/>
              </a:rPr>
              <a:t>Begin CHG and iodophor on admission to protect </a:t>
            </a:r>
            <a:r>
              <a:rPr lang="en-US" sz="2000" dirty="0" smtClean="0">
                <a:effectLst/>
              </a:rPr>
              <a:t>patients </a:t>
            </a:r>
            <a:endParaRPr lang="en-US" sz="2000" dirty="0">
              <a:effectLst/>
            </a:endParaRPr>
          </a:p>
          <a:p>
            <a:pPr lvl="1">
              <a:lnSpc>
                <a:spcPct val="120000"/>
              </a:lnSpc>
              <a:spcAft>
                <a:spcPts val="200"/>
              </a:spcAft>
              <a:buClr>
                <a:srgbClr val="2A8F1E"/>
              </a:buClr>
              <a:buSzPct val="130000"/>
              <a:buFont typeface="Wingdings" pitchFamily="2" charset="2"/>
              <a:buChar char="§"/>
              <a:defRPr/>
            </a:pPr>
            <a:r>
              <a:rPr lang="en-US" sz="2000" dirty="0">
                <a:effectLst/>
              </a:rPr>
              <a:t>Be encouraging and supportive. </a:t>
            </a:r>
            <a:r>
              <a:rPr lang="en-US" sz="2000" dirty="0" smtClean="0">
                <a:effectLst/>
              </a:rPr>
              <a:t>Patients </a:t>
            </a:r>
            <a:r>
              <a:rPr lang="en-US" sz="2000" dirty="0">
                <a:effectLst/>
              </a:rPr>
              <a:t>will bathe with your enthusiasm.</a:t>
            </a:r>
          </a:p>
          <a:p>
            <a:pPr lvl="1">
              <a:lnSpc>
                <a:spcPct val="120000"/>
              </a:lnSpc>
              <a:spcAft>
                <a:spcPts val="200"/>
              </a:spcAft>
              <a:buClr>
                <a:srgbClr val="2A8F1E"/>
              </a:buClr>
              <a:buSzPct val="130000"/>
              <a:buFont typeface="Wingdings" pitchFamily="2" charset="2"/>
              <a:buChar char="§"/>
              <a:defRPr/>
            </a:pPr>
            <a:r>
              <a:rPr lang="en-US" sz="2000" dirty="0">
                <a:effectLst/>
              </a:rPr>
              <a:t>Give the bathing/showering handout to read before the bath/shower</a:t>
            </a:r>
          </a:p>
          <a:p>
            <a:pPr lvl="1">
              <a:lnSpc>
                <a:spcPct val="120000"/>
              </a:lnSpc>
              <a:spcAft>
                <a:spcPts val="200"/>
              </a:spcAft>
              <a:buClr>
                <a:srgbClr val="2A8F1E"/>
              </a:buClr>
              <a:buSzPct val="130000"/>
              <a:buFont typeface="Wingdings" pitchFamily="2" charset="2"/>
              <a:buChar char="§"/>
              <a:defRPr/>
            </a:pPr>
            <a:r>
              <a:rPr lang="en-US" sz="2000" dirty="0" smtClean="0">
                <a:effectLst/>
              </a:rPr>
              <a:t>Patients who </a:t>
            </a:r>
            <a:r>
              <a:rPr lang="en-US" sz="2000" dirty="0">
                <a:effectLst/>
              </a:rPr>
              <a:t>self-bathe still need verbal directions </a:t>
            </a:r>
          </a:p>
          <a:p>
            <a:pPr lvl="1">
              <a:lnSpc>
                <a:spcPct val="120000"/>
              </a:lnSpc>
              <a:spcAft>
                <a:spcPts val="200"/>
              </a:spcAft>
              <a:buClr>
                <a:srgbClr val="2A8F1E"/>
              </a:buClr>
              <a:buSzPct val="130000"/>
              <a:buFont typeface="Wingdings" pitchFamily="2" charset="2"/>
              <a:buChar char="§"/>
              <a:defRPr/>
            </a:pPr>
            <a:r>
              <a:rPr lang="en-US" sz="2000" dirty="0">
                <a:effectLst/>
              </a:rPr>
              <a:t>Clean lines, tubes, drains, dressings, and wounds unless large or deep</a:t>
            </a:r>
          </a:p>
          <a:p>
            <a:pPr lvl="1">
              <a:lnSpc>
                <a:spcPct val="120000"/>
              </a:lnSpc>
              <a:spcAft>
                <a:spcPts val="200"/>
              </a:spcAft>
              <a:buClr>
                <a:srgbClr val="2A8F1E"/>
              </a:buClr>
              <a:buSzPct val="130000"/>
              <a:buFont typeface="Wingdings" pitchFamily="2" charset="2"/>
              <a:buChar char="§"/>
              <a:defRPr/>
            </a:pPr>
            <a:r>
              <a:rPr lang="en-US" sz="2000" dirty="0">
                <a:effectLst/>
              </a:rPr>
              <a:t>Allow CHG to air dry</a:t>
            </a:r>
          </a:p>
          <a:p>
            <a:pPr lvl="1">
              <a:lnSpc>
                <a:spcPct val="120000"/>
              </a:lnSpc>
              <a:spcAft>
                <a:spcPts val="200"/>
              </a:spcAft>
              <a:buClr>
                <a:srgbClr val="2A8F1E"/>
              </a:buClr>
              <a:buSzPct val="130000"/>
              <a:buFont typeface="Wingdings" pitchFamily="2" charset="2"/>
              <a:buChar char="§"/>
              <a:defRPr/>
            </a:pPr>
            <a:r>
              <a:rPr lang="en-US" sz="2000" dirty="0">
                <a:effectLst/>
              </a:rPr>
              <a:t>Use nasal iodophor twice a day for 5 days on admission. </a:t>
            </a:r>
            <a:endParaRPr lang="en-US" sz="2000" dirty="0" smtClean="0">
              <a:effectLst/>
            </a:endParaRPr>
          </a:p>
          <a:p>
            <a:pPr lvl="1">
              <a:lnSpc>
                <a:spcPct val="120000"/>
              </a:lnSpc>
              <a:spcAft>
                <a:spcPts val="200"/>
              </a:spcAft>
              <a:buClr>
                <a:srgbClr val="2A8F1E"/>
              </a:buClr>
              <a:buSzPct val="130000"/>
              <a:buFont typeface="Wingdings" pitchFamily="2" charset="2"/>
              <a:buChar char="§"/>
              <a:defRPr/>
            </a:pPr>
            <a:r>
              <a:rPr lang="en-US" sz="2000" dirty="0" smtClean="0">
                <a:effectLst/>
              </a:rPr>
              <a:t>The </a:t>
            </a:r>
            <a:r>
              <a:rPr lang="en-US" sz="2000" dirty="0">
                <a:effectLst/>
              </a:rPr>
              <a:t>protocol begins again if </a:t>
            </a:r>
            <a:r>
              <a:rPr lang="en-US" sz="2000" dirty="0" smtClean="0">
                <a:effectLst/>
              </a:rPr>
              <a:t>patients </a:t>
            </a:r>
            <a:r>
              <a:rPr lang="en-US" sz="2000" dirty="0">
                <a:effectLst/>
              </a:rPr>
              <a:t>are readmitted</a:t>
            </a:r>
          </a:p>
          <a:p>
            <a:pPr>
              <a:buClr>
                <a:srgbClr val="2A8F1E"/>
              </a:buClr>
              <a:buSzPct val="130000"/>
              <a:buNone/>
              <a:defRPr/>
            </a:pPr>
            <a:endParaRPr lang="en-US" sz="1800" dirty="0">
              <a:solidFill>
                <a:schemeClr val="accent6">
                  <a:lumMod val="75000"/>
                </a:schemeClr>
              </a:solidFill>
              <a:effectLst/>
            </a:endParaRPr>
          </a:p>
        </p:txBody>
      </p:sp>
      <p:sp>
        <p:nvSpPr>
          <p:cNvPr id="5" name="Title 1"/>
          <p:cNvSpPr txBox="1">
            <a:spLocks/>
          </p:cNvSpPr>
          <p:nvPr/>
        </p:nvSpPr>
        <p:spPr bwMode="auto">
          <a:xfrm>
            <a:off x="304800" y="457200"/>
            <a:ext cx="8610600" cy="1279525"/>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latin typeface="+mj-lt"/>
              </a:rPr>
              <a:t>Decolonization: Key </a:t>
            </a:r>
            <a:r>
              <a:rPr lang="en-US" sz="3800" b="1" dirty="0">
                <a:solidFill>
                  <a:srgbClr val="2A8F1E"/>
                </a:solidFill>
                <a:latin typeface="+mj-lt"/>
              </a:rPr>
              <a:t>Points</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39</a:t>
            </a:fld>
            <a:endParaRPr lang="en-US" dirty="0"/>
          </a:p>
        </p:txBody>
      </p:sp>
    </p:spTree>
    <p:extLst>
      <p:ext uri="{BB962C8B-B14F-4D97-AF65-F5344CB8AC3E}">
        <p14:creationId xmlns:p14="http://schemas.microsoft.com/office/powerpoint/2010/main" val="3331379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219200"/>
            <a:ext cx="8991600" cy="4816475"/>
          </a:xfrm>
        </p:spPr>
        <p:txBody>
          <a:bodyPr/>
          <a:lstStyle/>
          <a:p>
            <a:pPr marL="1005840" lvl="3" indent="-346075">
              <a:spcBef>
                <a:spcPts val="0"/>
              </a:spcBef>
              <a:spcAft>
                <a:spcPts val="600"/>
              </a:spcAft>
              <a:buClr>
                <a:schemeClr val="tx2">
                  <a:lumMod val="50000"/>
                </a:schemeClr>
              </a:buClr>
              <a:buSzPct val="130000"/>
              <a:buFont typeface="Arial" panose="020B0604020202020204" pitchFamily="34" charset="0"/>
              <a:buChar char="•"/>
              <a:defRPr/>
            </a:pPr>
            <a:endParaRPr lang="en-US" sz="400" dirty="0">
              <a:effectLst/>
            </a:endParaRPr>
          </a:p>
          <a:p>
            <a:pPr marL="548640" lvl="2" indent="-346075">
              <a:spcBef>
                <a:spcPts val="0"/>
              </a:spcBef>
              <a:spcAft>
                <a:spcPts val="1200"/>
              </a:spcAft>
              <a:buClr>
                <a:srgbClr val="2A8F1E"/>
              </a:buClr>
              <a:buSzPct val="130000"/>
              <a:buFont typeface="Wingdings" pitchFamily="2" charset="2"/>
              <a:buChar char="§"/>
              <a:defRPr/>
            </a:pPr>
            <a:r>
              <a:rPr lang="en-US" sz="2000" dirty="0" smtClean="0">
                <a:effectLst/>
              </a:rPr>
              <a:t>Why should we decolonize in hospitals?</a:t>
            </a:r>
            <a:endParaRPr lang="en-US" sz="2000" dirty="0">
              <a:effectLst/>
            </a:endParaRPr>
          </a:p>
          <a:p>
            <a:pPr marL="1005840" lvl="3" indent="-346075">
              <a:spcBef>
                <a:spcPts val="600"/>
              </a:spcBef>
              <a:spcAft>
                <a:spcPts val="400"/>
              </a:spcAft>
              <a:buClr>
                <a:srgbClr val="2A8F1E"/>
              </a:buClr>
              <a:buSzPct val="130000"/>
              <a:buFont typeface="Arial" panose="020B0604020202020204" pitchFamily="34" charset="0"/>
              <a:buChar char="•"/>
              <a:defRPr/>
            </a:pPr>
            <a:r>
              <a:rPr lang="en-US" dirty="0">
                <a:effectLst/>
              </a:rPr>
              <a:t>Body bacteria </a:t>
            </a:r>
            <a:r>
              <a:rPr lang="en-US" dirty="0" smtClean="0">
                <a:effectLst/>
              </a:rPr>
              <a:t>can cause </a:t>
            </a:r>
            <a:r>
              <a:rPr lang="en-US" dirty="0">
                <a:effectLst/>
              </a:rPr>
              <a:t>infection in hospitals and nursing homes due to wounds, devices, and poor </a:t>
            </a:r>
            <a:r>
              <a:rPr lang="en-US" dirty="0" smtClean="0">
                <a:effectLst/>
              </a:rPr>
              <a:t>health of the patient</a:t>
            </a:r>
          </a:p>
          <a:p>
            <a:pPr marL="1005840" lvl="3" indent="-346075">
              <a:spcBef>
                <a:spcPts val="600"/>
              </a:spcBef>
              <a:spcAft>
                <a:spcPts val="400"/>
              </a:spcAft>
              <a:buClr>
                <a:srgbClr val="2A8F1E"/>
              </a:buClr>
              <a:buSzPct val="130000"/>
              <a:buFont typeface="Arial" panose="020B0604020202020204" pitchFamily="34" charset="0"/>
              <a:buChar char="•"/>
              <a:defRPr/>
            </a:pPr>
            <a:r>
              <a:rPr lang="en-US" dirty="0" smtClean="0">
                <a:effectLst/>
              </a:rPr>
              <a:t>Decolonization removes germs on the body that can cause infection</a:t>
            </a:r>
          </a:p>
          <a:p>
            <a:pPr marL="1005840" lvl="3" indent="-346075">
              <a:spcBef>
                <a:spcPts val="600"/>
              </a:spcBef>
              <a:spcAft>
                <a:spcPts val="400"/>
              </a:spcAft>
              <a:buClr>
                <a:srgbClr val="2A8F1E"/>
              </a:buClr>
              <a:buSzPct val="130000"/>
              <a:buFont typeface="Arial" panose="020B0604020202020204" pitchFamily="34" charset="0"/>
              <a:buChar char="•"/>
              <a:defRPr/>
            </a:pPr>
            <a:r>
              <a:rPr lang="en-US" dirty="0" smtClean="0">
                <a:effectLst/>
              </a:rPr>
              <a:t>Decolonization has been shown to prevent infections</a:t>
            </a:r>
          </a:p>
          <a:p>
            <a:pPr marL="1463040" lvl="4" indent="-346075">
              <a:spcBef>
                <a:spcPts val="600"/>
              </a:spcBef>
              <a:spcAft>
                <a:spcPts val="400"/>
              </a:spcAft>
              <a:buClr>
                <a:srgbClr val="2A8F1E"/>
              </a:buClr>
              <a:buSzPct val="130000"/>
              <a:buFont typeface="Arial" panose="020B0604020202020204" pitchFamily="34" charset="0"/>
              <a:buChar char="•"/>
              <a:defRPr/>
            </a:pPr>
            <a:r>
              <a:rPr lang="en-US" dirty="0">
                <a:effectLst/>
              </a:rPr>
              <a:t>For </a:t>
            </a:r>
            <a:r>
              <a:rPr lang="en-US" dirty="0" smtClean="0">
                <a:effectLst/>
              </a:rPr>
              <a:t>patients with multidrug-resistant organisms (MDROs)</a:t>
            </a:r>
            <a:endParaRPr lang="en-US" dirty="0">
              <a:effectLst/>
            </a:endParaRPr>
          </a:p>
          <a:p>
            <a:pPr marL="1463040" lvl="4" indent="-346075">
              <a:spcBef>
                <a:spcPts val="600"/>
              </a:spcBef>
              <a:spcAft>
                <a:spcPts val="400"/>
              </a:spcAft>
              <a:buClr>
                <a:srgbClr val="2A8F1E"/>
              </a:buClr>
              <a:buSzPct val="130000"/>
              <a:buFont typeface="Arial" panose="020B0604020202020204" pitchFamily="34" charset="0"/>
              <a:buChar char="•"/>
              <a:defRPr/>
            </a:pPr>
            <a:r>
              <a:rPr lang="en-US" dirty="0" smtClean="0">
                <a:effectLst/>
              </a:rPr>
              <a:t>In hospital ICUs</a:t>
            </a:r>
          </a:p>
          <a:p>
            <a:pPr marL="1463040" lvl="4" indent="-346075">
              <a:spcBef>
                <a:spcPts val="600"/>
              </a:spcBef>
              <a:spcAft>
                <a:spcPts val="400"/>
              </a:spcAft>
              <a:buClr>
                <a:srgbClr val="2A8F1E"/>
              </a:buClr>
              <a:buSzPct val="130000"/>
              <a:buFont typeface="Arial" panose="020B0604020202020204" pitchFamily="34" charset="0"/>
              <a:buChar char="•"/>
              <a:defRPr/>
            </a:pPr>
            <a:r>
              <a:rPr lang="en-US" dirty="0" smtClean="0">
                <a:effectLst/>
              </a:rPr>
              <a:t>In hospital patients with devices</a:t>
            </a:r>
          </a:p>
          <a:p>
            <a:pPr marL="1463040" lvl="4" indent="-346075">
              <a:spcBef>
                <a:spcPts val="600"/>
              </a:spcBef>
              <a:spcAft>
                <a:spcPts val="400"/>
              </a:spcAft>
              <a:buClr>
                <a:srgbClr val="2A8F1E"/>
              </a:buClr>
              <a:buSzPct val="130000"/>
              <a:buFont typeface="Arial" panose="020B0604020202020204" pitchFamily="34" charset="0"/>
              <a:buChar char="•"/>
              <a:defRPr/>
            </a:pPr>
            <a:r>
              <a:rPr lang="en-US" dirty="0" smtClean="0">
                <a:effectLst/>
              </a:rPr>
              <a:t>In long-term acute care hospitals</a:t>
            </a:r>
          </a:p>
        </p:txBody>
      </p:sp>
      <p:sp>
        <p:nvSpPr>
          <p:cNvPr id="8197" name="TextBox 5"/>
          <p:cNvSpPr txBox="1">
            <a:spLocks noChangeArrowheads="1"/>
          </p:cNvSpPr>
          <p:nvPr/>
        </p:nvSpPr>
        <p:spPr bwMode="auto">
          <a:xfrm>
            <a:off x="152400" y="381000"/>
            <a:ext cx="8839200" cy="677108"/>
          </a:xfrm>
          <a:prstGeom prst="rect">
            <a:avLst/>
          </a:prstGeom>
          <a:noFill/>
          <a:ln w="9525">
            <a:noFill/>
            <a:miter lim="800000"/>
            <a:headEnd/>
            <a:tailEnd/>
          </a:ln>
        </p:spPr>
        <p:txBody>
          <a:bodyPr>
            <a:spAutoFit/>
          </a:bodyPr>
          <a:lstStyle/>
          <a:p>
            <a:pPr algn="ctr">
              <a:defRPr/>
            </a:pPr>
            <a:r>
              <a:rPr lang="en-US" sz="3800" b="1" dirty="0" smtClean="0">
                <a:solidFill>
                  <a:srgbClr val="2A8F1E"/>
                </a:solidFill>
              </a:rPr>
              <a:t>Why Decolonize?</a:t>
            </a:r>
            <a:endParaRPr lang="en-US" sz="3800" b="1" dirty="0">
              <a:solidFill>
                <a:srgbClr val="2A8F1E"/>
              </a:solidFill>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4</a:t>
            </a:fld>
            <a:endParaRPr lang="en-US" dirty="0"/>
          </a:p>
        </p:txBody>
      </p:sp>
    </p:spTree>
    <p:extLst>
      <p:ext uri="{BB962C8B-B14F-4D97-AF65-F5344CB8AC3E}">
        <p14:creationId xmlns:p14="http://schemas.microsoft.com/office/powerpoint/2010/main" val="1834825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057400"/>
            <a:ext cx="8839200" cy="3657600"/>
          </a:xfrm>
        </p:spPr>
        <p:txBody>
          <a:bodyPr/>
          <a:lstStyle/>
          <a:p>
            <a:pPr marL="111125" lvl="2" indent="0">
              <a:spcBef>
                <a:spcPts val="0"/>
              </a:spcBef>
              <a:spcAft>
                <a:spcPts val="0"/>
              </a:spcAft>
              <a:buClr>
                <a:srgbClr val="2A8F1E"/>
              </a:buClr>
              <a:buSzPct val="130000"/>
              <a:buNone/>
              <a:defRPr/>
            </a:pPr>
            <a:endParaRPr lang="en-US" sz="2000" dirty="0" smtClean="0">
              <a:effectLst/>
            </a:endParaRPr>
          </a:p>
          <a:p>
            <a:pPr marL="457200" lvl="2" indent="-346075">
              <a:spcBef>
                <a:spcPts val="0"/>
              </a:spcBef>
              <a:spcAft>
                <a:spcPts val="0"/>
              </a:spcAft>
              <a:buClr>
                <a:srgbClr val="2A8F1E"/>
              </a:buClr>
              <a:buSzPct val="130000"/>
              <a:buFont typeface="Wingdings" pitchFamily="2" charset="2"/>
              <a:buChar char="§"/>
              <a:defRPr/>
            </a:pPr>
            <a:r>
              <a:rPr lang="en-US" sz="2000" dirty="0" smtClean="0">
                <a:effectLst/>
              </a:rPr>
              <a:t>If a patient is allergic or develops an allergy to either iodophor or CHG, contact patient’s physician and simply discontinue the agent in question.</a:t>
            </a:r>
          </a:p>
          <a:p>
            <a:pPr marL="457200" lvl="2" indent="-346075">
              <a:spcBef>
                <a:spcPts val="0"/>
              </a:spcBef>
              <a:spcAft>
                <a:spcPts val="0"/>
              </a:spcAft>
              <a:buClr>
                <a:srgbClr val="2A8F1E"/>
              </a:buClr>
              <a:buSzPct val="130000"/>
              <a:buFont typeface="Wingdings" pitchFamily="2" charset="2"/>
              <a:buChar char="§"/>
              <a:defRPr/>
            </a:pPr>
            <a:endParaRPr lang="en-US" sz="2000" dirty="0" smtClean="0">
              <a:effectLst/>
            </a:endParaRPr>
          </a:p>
          <a:p>
            <a:pPr marL="457200" lvl="2" indent="-346075">
              <a:spcBef>
                <a:spcPts val="0"/>
              </a:spcBef>
              <a:spcAft>
                <a:spcPts val="0"/>
              </a:spcAft>
              <a:buClr>
                <a:srgbClr val="2A8F1E"/>
              </a:buClr>
              <a:buSzPct val="130000"/>
              <a:buFont typeface="Wingdings" pitchFamily="2" charset="2"/>
              <a:buChar char="§"/>
              <a:defRPr/>
            </a:pPr>
            <a:r>
              <a:rPr lang="en-US" sz="2000" dirty="0" smtClean="0">
                <a:effectLst/>
              </a:rPr>
              <a:t>As with any medical care, the patient can refuse the protocol, but your enthusiasm can often help them understand the value of removing germs on their body to protect them from infection</a:t>
            </a:r>
          </a:p>
        </p:txBody>
      </p:sp>
      <p:sp>
        <p:nvSpPr>
          <p:cNvPr id="5" name="Title 1"/>
          <p:cNvSpPr txBox="1">
            <a:spLocks/>
          </p:cNvSpPr>
          <p:nvPr/>
        </p:nvSpPr>
        <p:spPr bwMode="auto">
          <a:xfrm>
            <a:off x="152400" y="457199"/>
            <a:ext cx="8839200" cy="746125"/>
          </a:xfrm>
          <a:prstGeom prst="rect">
            <a:avLst/>
          </a:prstGeom>
          <a:noFill/>
          <a:ln w="9525">
            <a:noFill/>
            <a:miter lim="800000"/>
            <a:headEnd/>
            <a:tailEnd/>
          </a:ln>
          <a:effectLst/>
        </p:spPr>
        <p:txBody>
          <a:bodyPr/>
          <a:lstStyle/>
          <a:p>
            <a:pPr algn="ctr">
              <a:spcAft>
                <a:spcPts val="1000"/>
              </a:spcAft>
              <a:defRPr/>
            </a:pPr>
            <a:r>
              <a:rPr lang="en-US" sz="3800" b="1" dirty="0" smtClean="0">
                <a:solidFill>
                  <a:srgbClr val="2A8F1E"/>
                </a:solidFill>
                <a:latin typeface="+mj-lt"/>
              </a:rPr>
              <a:t>SHIELD Program Exclusions</a:t>
            </a:r>
            <a:endParaRPr lang="en-US" sz="3800" b="1" dirty="0">
              <a:ln w="10541" cmpd="sng">
                <a:solidFill>
                  <a:schemeClr val="accent1">
                    <a:shade val="88000"/>
                    <a:satMod val="110000"/>
                  </a:schemeClr>
                </a:solidFill>
                <a:prstDash val="solid"/>
              </a:ln>
              <a:solidFill>
                <a:srgbClr val="2A8F1E"/>
              </a:solidFill>
              <a:latin typeface="+mj-lt"/>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5</a:t>
            </a:fld>
            <a:endParaRPr lang="en-US" dirty="0"/>
          </a:p>
        </p:txBody>
      </p:sp>
    </p:spTree>
    <p:extLst>
      <p:ext uri="{BB962C8B-B14F-4D97-AF65-F5344CB8AC3E}">
        <p14:creationId xmlns:p14="http://schemas.microsoft.com/office/powerpoint/2010/main" val="909720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05000"/>
            <a:ext cx="8839200" cy="4816475"/>
          </a:xfrm>
        </p:spPr>
        <p:txBody>
          <a:bodyPr/>
          <a:lstStyle/>
          <a:p>
            <a:pPr marL="548640" lvl="2" indent="-346075">
              <a:buClr>
                <a:srgbClr val="2A8F1E"/>
              </a:buClr>
              <a:buSzPct val="130000"/>
              <a:buFont typeface="Wingdings" pitchFamily="2" charset="2"/>
              <a:buChar char="§"/>
              <a:defRPr/>
            </a:pPr>
            <a:r>
              <a:rPr lang="en-US" sz="2000" dirty="0" smtClean="0">
                <a:effectLst/>
              </a:rPr>
              <a:t>Use chlorhexidine (CHG) for all bathing or shower needs for ALL adult patients on contact precautions for entire hospital stay</a:t>
            </a:r>
          </a:p>
          <a:p>
            <a:pPr marL="548640" lvl="2" indent="-346075">
              <a:buClr>
                <a:srgbClr val="2A8F1E"/>
              </a:buClr>
              <a:buSzPct val="130000"/>
              <a:buFont typeface="Wingdings" pitchFamily="2" charset="2"/>
              <a:buChar char="§"/>
              <a:defRPr/>
            </a:pPr>
            <a:endParaRPr lang="en-US" sz="2000" dirty="0" smtClean="0">
              <a:effectLst/>
            </a:endParaRPr>
          </a:p>
          <a:p>
            <a:pPr marL="548640" lvl="2" indent="-336550">
              <a:buClr>
                <a:srgbClr val="2A8F1E"/>
              </a:buClr>
              <a:buSzPct val="130000"/>
              <a:buFont typeface="Wingdings" pitchFamily="2" charset="2"/>
              <a:buChar char="§"/>
              <a:defRPr/>
            </a:pPr>
            <a:r>
              <a:rPr lang="en-US" sz="2000" dirty="0" smtClean="0">
                <a:effectLst/>
              </a:rPr>
              <a:t>Use nasal iodophor twice a day for 5 days starting on admission for ALL adult patients on contact precautions, </a:t>
            </a:r>
            <a:r>
              <a:rPr lang="en-US" sz="2000" dirty="0">
                <a:effectLst/>
              </a:rPr>
              <a:t>for entire </a:t>
            </a:r>
            <a:r>
              <a:rPr lang="en-US" sz="2000" dirty="0" smtClean="0">
                <a:effectLst/>
              </a:rPr>
              <a:t>hospital stay</a:t>
            </a:r>
          </a:p>
          <a:p>
            <a:pPr marL="212090" lvl="2" indent="0">
              <a:buClr>
                <a:srgbClr val="2A8F1E"/>
              </a:buClr>
              <a:buSzPct val="130000"/>
              <a:buNone/>
              <a:defRPr/>
            </a:pPr>
            <a:endParaRPr lang="en-US" sz="2000" b="1" dirty="0" smtClean="0">
              <a:solidFill>
                <a:srgbClr val="2A8F1E"/>
              </a:solidFill>
              <a:effectLst/>
              <a:sym typeface="Wingdings" panose="05000000000000000000" pitchFamily="2" charset="2"/>
            </a:endParaRPr>
          </a:p>
          <a:p>
            <a:pPr marL="548640" lvl="2" indent="-336550">
              <a:buClr>
                <a:srgbClr val="2A8F1E"/>
              </a:buClr>
              <a:buSzPct val="130000"/>
              <a:buFont typeface="Wingdings" pitchFamily="2" charset="2"/>
              <a:buChar char="§"/>
              <a:defRPr/>
            </a:pPr>
            <a:r>
              <a:rPr lang="en-US" sz="2000" dirty="0" smtClean="0">
                <a:effectLst/>
              </a:rPr>
              <a:t>Decolonization stops when discharged.  </a:t>
            </a:r>
            <a:r>
              <a:rPr lang="en-US" sz="2000" b="1" dirty="0" smtClean="0">
                <a:solidFill>
                  <a:srgbClr val="2A8F1E"/>
                </a:solidFill>
                <a:effectLst/>
              </a:rPr>
              <a:t>If readmitted, protocol begins anew regardless of prior receipt of CHG or iodophor.</a:t>
            </a:r>
          </a:p>
        </p:txBody>
      </p:sp>
      <p:sp>
        <p:nvSpPr>
          <p:cNvPr id="5" name="Title 1"/>
          <p:cNvSpPr txBox="1">
            <a:spLocks/>
          </p:cNvSpPr>
          <p:nvPr/>
        </p:nvSpPr>
        <p:spPr bwMode="auto">
          <a:xfrm>
            <a:off x="228600" y="304800"/>
            <a:ext cx="8610600" cy="1431925"/>
          </a:xfrm>
          <a:prstGeom prst="rect">
            <a:avLst/>
          </a:prstGeom>
          <a:noFill/>
          <a:ln w="9525">
            <a:noFill/>
            <a:miter lim="800000"/>
            <a:headEnd/>
            <a:tailEnd/>
          </a:ln>
          <a:effectLst/>
        </p:spPr>
        <p:txBody>
          <a:bodyPr anchor="ctr"/>
          <a:lstStyle/>
          <a:p>
            <a:pPr algn="ctr">
              <a:spcAft>
                <a:spcPts val="1000"/>
              </a:spcAft>
              <a:defRPr/>
            </a:pPr>
            <a:endParaRPr lang="en-US" sz="4000" b="1" dirty="0">
              <a:ln w="10541" cmpd="sng">
                <a:solidFill>
                  <a:schemeClr val="accent1">
                    <a:shade val="88000"/>
                    <a:satMod val="110000"/>
                  </a:schemeClr>
                </a:solidFill>
                <a:prstDash val="solid"/>
              </a:ln>
              <a:solidFill>
                <a:srgbClr val="006496"/>
              </a:solidFill>
            </a:endParaRPr>
          </a:p>
        </p:txBody>
      </p:sp>
      <p:sp>
        <p:nvSpPr>
          <p:cNvPr id="8197" name="TextBox 5"/>
          <p:cNvSpPr txBox="1">
            <a:spLocks noChangeArrowheads="1"/>
          </p:cNvSpPr>
          <p:nvPr/>
        </p:nvSpPr>
        <p:spPr bwMode="auto">
          <a:xfrm>
            <a:off x="152400" y="304800"/>
            <a:ext cx="8839200" cy="1262063"/>
          </a:xfrm>
          <a:prstGeom prst="rect">
            <a:avLst/>
          </a:prstGeom>
          <a:noFill/>
          <a:ln w="9525">
            <a:noFill/>
            <a:miter lim="800000"/>
            <a:headEnd/>
            <a:tailEnd/>
          </a:ln>
        </p:spPr>
        <p:txBody>
          <a:bodyPr>
            <a:spAutoFit/>
          </a:bodyPr>
          <a:lstStyle/>
          <a:p>
            <a:pPr algn="ctr"/>
            <a:r>
              <a:rPr lang="en-US" sz="3800" b="1" dirty="0">
                <a:solidFill>
                  <a:srgbClr val="2A8F1E"/>
                </a:solidFill>
              </a:rPr>
              <a:t>How </a:t>
            </a:r>
            <a:r>
              <a:rPr lang="en-US" sz="3800" b="1" dirty="0" smtClean="0">
                <a:solidFill>
                  <a:srgbClr val="2A8F1E"/>
                </a:solidFill>
              </a:rPr>
              <a:t>Do </a:t>
            </a:r>
            <a:r>
              <a:rPr lang="en-US" sz="3800" b="1" dirty="0">
                <a:solidFill>
                  <a:srgbClr val="2A8F1E"/>
                </a:solidFill>
              </a:rPr>
              <a:t>I </a:t>
            </a:r>
            <a:r>
              <a:rPr lang="en-US" sz="3800" b="1" dirty="0" smtClean="0">
                <a:solidFill>
                  <a:srgbClr val="2A8F1E"/>
                </a:solidFill>
              </a:rPr>
              <a:t>Perform</a:t>
            </a:r>
          </a:p>
          <a:p>
            <a:pPr algn="ctr"/>
            <a:r>
              <a:rPr lang="en-US" sz="3800" b="1" dirty="0" smtClean="0">
                <a:solidFill>
                  <a:srgbClr val="2A8F1E"/>
                </a:solidFill>
              </a:rPr>
              <a:t>Universal Decolonization?</a:t>
            </a:r>
            <a:endParaRPr lang="en-US" sz="3800" b="1" dirty="0">
              <a:solidFill>
                <a:srgbClr val="2A8F1E"/>
              </a:solidFill>
            </a:endParaRP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6</a:t>
            </a:fld>
            <a:endParaRPr lang="en-US" dirty="0"/>
          </a:p>
        </p:txBody>
      </p:sp>
    </p:spTree>
    <p:extLst>
      <p:ext uri="{BB962C8B-B14F-4D97-AF65-F5344CB8AC3E}">
        <p14:creationId xmlns:p14="http://schemas.microsoft.com/office/powerpoint/2010/main" val="2685196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304800" y="1828800"/>
            <a:ext cx="8001000" cy="4800600"/>
          </a:xfrm>
        </p:spPr>
        <p:txBody>
          <a:bodyPr>
            <a:noAutofit/>
          </a:bodyPr>
          <a:lstStyle/>
          <a:p>
            <a:pPr>
              <a:lnSpc>
                <a:spcPct val="110000"/>
              </a:lnSpc>
              <a:spcBef>
                <a:spcPts val="0"/>
              </a:spcBef>
              <a:spcAft>
                <a:spcPts val="200"/>
              </a:spcAft>
              <a:buClr>
                <a:srgbClr val="2A8F1E"/>
              </a:buClr>
              <a:buSzPct val="95000"/>
              <a:buFont typeface="Wingdings" panose="05000000000000000000" pitchFamily="2" charset="2"/>
              <a:buChar char="§"/>
            </a:pPr>
            <a:r>
              <a:rPr lang="en-US" altLang="en-US" sz="2400" dirty="0" smtClean="0">
                <a:effectLst/>
                <a:latin typeface="Calibri" panose="020F0502020204030204" pitchFamily="34" charset="0"/>
              </a:rPr>
              <a:t>4% Liquid CHG</a:t>
            </a:r>
            <a:r>
              <a:rPr lang="en-US" altLang="en-US" sz="2000" dirty="0" smtClean="0">
                <a:effectLst/>
                <a:latin typeface="Calibri" panose="020F0502020204030204" pitchFamily="34" charset="0"/>
              </a:rPr>
              <a:t>*</a:t>
            </a:r>
            <a:endParaRPr lang="en-US" altLang="en-US" sz="2000" dirty="0">
              <a:effectLst/>
              <a:latin typeface="Calibri" panose="020F0502020204030204" pitchFamily="34" charset="0"/>
            </a:endParaRPr>
          </a:p>
          <a:p>
            <a:pPr marL="742950" lvl="2" indent="-342900">
              <a:spcBef>
                <a:spcPts val="0"/>
              </a:spcBef>
              <a:spcAft>
                <a:spcPts val="200"/>
              </a:spcAft>
              <a:buClr>
                <a:srgbClr val="2A8F1E"/>
              </a:buClr>
              <a:buSzPct val="95000"/>
              <a:buFont typeface="Wingdings" panose="05000000000000000000" pitchFamily="2" charset="2"/>
              <a:buChar char="§"/>
            </a:pPr>
            <a:r>
              <a:rPr lang="en-US" altLang="en-US" dirty="0" smtClean="0">
                <a:effectLst/>
                <a:latin typeface="Calibri" panose="020F0502020204030204" pitchFamily="34" charset="0"/>
              </a:rPr>
              <a:t>Rinse-off for showering</a:t>
            </a:r>
          </a:p>
          <a:p>
            <a:pPr marL="742950" lvl="2" indent="-342900">
              <a:spcBef>
                <a:spcPts val="0"/>
              </a:spcBef>
              <a:spcAft>
                <a:spcPts val="200"/>
              </a:spcAft>
              <a:buClr>
                <a:srgbClr val="2A8F1E"/>
              </a:buClr>
              <a:buSzPct val="95000"/>
              <a:buFont typeface="Wingdings" panose="05000000000000000000" pitchFamily="2" charset="2"/>
              <a:buChar char="§"/>
            </a:pPr>
            <a:r>
              <a:rPr lang="en-US" altLang="en-US" dirty="0" smtClean="0">
                <a:effectLst/>
                <a:latin typeface="Calibri" panose="020F0502020204030204" pitchFamily="34" charset="0"/>
              </a:rPr>
              <a:t>Diluted to 2% for no-rinse, air dry,</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basin</a:t>
            </a:r>
            <a:r>
              <a:rPr lang="en-US" altLang="en-US" dirty="0">
                <a:effectLst/>
                <a:latin typeface="Calibri" panose="020F0502020204030204" pitchFamily="34" charset="0"/>
              </a:rPr>
              <a:t> </a:t>
            </a:r>
            <a:r>
              <a:rPr lang="en-US" altLang="en-US" dirty="0" smtClean="0">
                <a:effectLst/>
                <a:latin typeface="Calibri" panose="020F0502020204030204" pitchFamily="34" charset="0"/>
              </a:rPr>
              <a:t>bed bath</a:t>
            </a:r>
          </a:p>
          <a:p>
            <a:pPr marL="400050" lvl="2" indent="0">
              <a:spcBef>
                <a:spcPts val="0"/>
              </a:spcBef>
              <a:spcAft>
                <a:spcPts val="200"/>
              </a:spcAft>
              <a:buClr>
                <a:srgbClr val="2A8F1E"/>
              </a:buClr>
              <a:buSzPct val="95000"/>
              <a:buNone/>
            </a:pPr>
            <a:endParaRPr lang="en-US" altLang="en-US" dirty="0">
              <a:effectLst/>
              <a:latin typeface="Calibri" panose="020F0502020204030204" pitchFamily="34" charset="0"/>
            </a:endParaRPr>
          </a:p>
          <a:p>
            <a:pPr marL="674370" lvl="2" indent="-274320">
              <a:lnSpc>
                <a:spcPct val="110000"/>
              </a:lnSpc>
              <a:spcBef>
                <a:spcPts val="0"/>
              </a:spcBef>
              <a:spcAft>
                <a:spcPts val="200"/>
              </a:spcAft>
              <a:buClr>
                <a:srgbClr val="2A8F1E"/>
              </a:buClr>
              <a:buSzPct val="95000"/>
              <a:buFont typeface="Wingdings" panose="05000000000000000000" pitchFamily="2" charset="2"/>
              <a:buChar char="§"/>
            </a:pPr>
            <a:endParaRPr lang="en-US" altLang="en-US" sz="1200" dirty="0">
              <a:effectLst/>
              <a:latin typeface="Calibri" panose="020F0502020204030204" pitchFamily="34" charset="0"/>
            </a:endParaRPr>
          </a:p>
          <a:p>
            <a:pPr marL="342900" lvl="1" indent="-342900">
              <a:lnSpc>
                <a:spcPct val="110000"/>
              </a:lnSpc>
              <a:spcBef>
                <a:spcPts val="0"/>
              </a:spcBef>
              <a:spcAft>
                <a:spcPts val="200"/>
              </a:spcAft>
              <a:buClr>
                <a:srgbClr val="2A8F1E"/>
              </a:buClr>
              <a:buSzPct val="95000"/>
              <a:buFont typeface="Wingdings" panose="05000000000000000000" pitchFamily="2" charset="2"/>
              <a:buChar char="§"/>
            </a:pPr>
            <a:r>
              <a:rPr lang="en-US" altLang="en-US" sz="2400" dirty="0" smtClean="0">
                <a:effectLst/>
                <a:latin typeface="Calibri" panose="020F0502020204030204" pitchFamily="34" charset="0"/>
              </a:rPr>
              <a:t>2% CHG cloths</a:t>
            </a:r>
            <a:r>
              <a:rPr lang="en-US" altLang="en-US" sz="2000" dirty="0" smtClean="0">
                <a:effectLst/>
                <a:latin typeface="Calibri" panose="020F0502020204030204" pitchFamily="34" charset="0"/>
              </a:rPr>
              <a:t>*</a:t>
            </a:r>
            <a:r>
              <a:rPr lang="en-US" altLang="en-US" sz="2400" dirty="0" smtClean="0">
                <a:effectLst/>
                <a:latin typeface="Calibri" panose="020F0502020204030204" pitchFamily="34" charset="0"/>
              </a:rPr>
              <a:t> (bed baths)</a:t>
            </a:r>
            <a:endParaRPr lang="en-US" altLang="en-US" sz="2400" dirty="0">
              <a:effectLst/>
              <a:latin typeface="Calibri" panose="020F0502020204030204" pitchFamily="34" charset="0"/>
            </a:endParaRPr>
          </a:p>
          <a:p>
            <a:pPr marL="880110" lvl="1" indent="-342900">
              <a:spcBef>
                <a:spcPts val="0"/>
              </a:spcBef>
              <a:spcAft>
                <a:spcPts val="200"/>
              </a:spcAft>
              <a:buClr>
                <a:srgbClr val="2A8F1E"/>
              </a:buClr>
              <a:buSzPct val="95000"/>
              <a:buFont typeface="Wingdings" panose="05000000000000000000" pitchFamily="2" charset="2"/>
              <a:buChar char="§"/>
            </a:pPr>
            <a:r>
              <a:rPr lang="en-US" altLang="en-US" sz="2400" dirty="0" smtClean="0">
                <a:effectLst/>
                <a:latin typeface="Calibri" panose="020F0502020204030204" pitchFamily="34" charset="0"/>
              </a:rPr>
              <a:t>No rinse, air dry</a:t>
            </a:r>
            <a:endParaRPr lang="en-US" altLang="en-US" sz="2400" dirty="0">
              <a:effectLst/>
              <a:latin typeface="Calibri" panose="020F0502020204030204" pitchFamily="34" charset="0"/>
            </a:endParaRPr>
          </a:p>
        </p:txBody>
      </p:sp>
      <p:sp>
        <p:nvSpPr>
          <p:cNvPr id="2" name="AutoShape 2" descr="Image result for 4 oz bottle blan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4 oz bottle blan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p:cNvSpPr>
            <a:spLocks noGrp="1"/>
          </p:cNvSpPr>
          <p:nvPr>
            <p:ph type="sldNum" sz="quarter" idx="12"/>
          </p:nvPr>
        </p:nvSpPr>
        <p:spPr/>
        <p:txBody>
          <a:bodyPr/>
          <a:lstStyle/>
          <a:p>
            <a:fld id="{DD67B7AD-5077-4B6E-8A21-1A854931B7C2}" type="slidenum">
              <a:rPr lang="en-US" smtClean="0"/>
              <a:t>7</a:t>
            </a:fld>
            <a:endParaRPr lang="en-US" dirty="0"/>
          </a:p>
        </p:txBody>
      </p:sp>
      <p:sp>
        <p:nvSpPr>
          <p:cNvPr id="9" name="Rectangle 2"/>
          <p:cNvSpPr txBox="1">
            <a:spLocks noChangeArrowheads="1"/>
          </p:cNvSpPr>
          <p:nvPr/>
        </p:nvSpPr>
        <p:spPr>
          <a:xfrm>
            <a:off x="609600" y="304800"/>
            <a:ext cx="8001000" cy="1143000"/>
          </a:xfrm>
          <a:prstGeom prst="rect">
            <a:avLst/>
          </a:prstGeom>
          <a:ln>
            <a:noFill/>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smtClean="0">
                <a:solidFill>
                  <a:srgbClr val="2A8F1E"/>
                </a:solidFill>
              </a:rPr>
              <a:t>Options for Chlorhexidine </a:t>
            </a:r>
            <a:r>
              <a:rPr lang="en-US" sz="3600" b="1" dirty="0">
                <a:solidFill>
                  <a:srgbClr val="2A8F1E"/>
                </a:solidFill>
              </a:rPr>
              <a:t>(CHG) </a:t>
            </a:r>
            <a:endParaRPr lang="en-US" sz="3600" b="1" dirty="0" smtClean="0">
              <a:solidFill>
                <a:srgbClr val="2A8F1E"/>
              </a:solidFill>
            </a:endParaRPr>
          </a:p>
          <a:p>
            <a:pPr>
              <a:defRPr/>
            </a:pPr>
            <a:r>
              <a:rPr lang="en-US" sz="3600" b="1" dirty="0" smtClean="0">
                <a:solidFill>
                  <a:srgbClr val="2A8F1E"/>
                </a:solidFill>
              </a:rPr>
              <a:t>for Routine Bed Bath</a:t>
            </a:r>
            <a:endParaRPr lang="en-US" sz="3600" b="1" dirty="0">
              <a:solidFill>
                <a:srgbClr val="2A8F1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824905"/>
            <a:ext cx="1371600" cy="1103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67531" y="5845169"/>
            <a:ext cx="7475537" cy="1107996"/>
          </a:xfrm>
          <a:prstGeom prst="rect">
            <a:avLst/>
          </a:prstGeom>
          <a:noFill/>
        </p:spPr>
        <p:txBody>
          <a:bodyPr wrap="square" rtlCol="0">
            <a:spAutoFit/>
          </a:bodyPr>
          <a:lstStyle/>
          <a:p>
            <a:r>
              <a:rPr lang="en-US" sz="1600" dirty="0" smtClean="0">
                <a:solidFill>
                  <a:schemeClr val="tx1"/>
                </a:solidFill>
                <a:latin typeface="Calibri" panose="020F0502020204030204" pitchFamily="34" charset="0"/>
              </a:rPr>
              <a:t>*The </a:t>
            </a:r>
            <a:r>
              <a:rPr lang="en-US" sz="1600" dirty="0">
                <a:solidFill>
                  <a:schemeClr val="tx1"/>
                </a:solidFill>
                <a:latin typeface="Calibri" panose="020F0502020204030204" pitchFamily="34" charset="0"/>
              </a:rPr>
              <a:t>use of trade names is for identification only and does not imply endorsement by the Department of Health and Human Services or the Centers for Disease Control and Prevention.</a:t>
            </a:r>
          </a:p>
          <a:p>
            <a:endParaRPr lang="en-US" dirty="0"/>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484026"/>
            <a:ext cx="684306" cy="1716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4767943" y="3462336"/>
            <a:ext cx="2643187" cy="2328863"/>
            <a:chOff x="-42767" y="0"/>
            <a:chExt cx="2966942" cy="2600325"/>
          </a:xfrm>
        </p:grpSpPr>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t="2639" r="45824" b="34898"/>
            <a:stretch/>
          </p:blipFill>
          <p:spPr bwMode="auto">
            <a:xfrm>
              <a:off x="-42767" y="0"/>
              <a:ext cx="2966942" cy="2600325"/>
            </a:xfrm>
            <a:prstGeom prst="rect">
              <a:avLst/>
            </a:prstGeom>
            <a:noFill/>
            <a:ln>
              <a:noFill/>
            </a:ln>
            <a:extLst>
              <a:ext uri="{53640926-AAD7-44D8-BBD7-CCE9431645EC}">
                <a14:shadowObscured xmlns:a14="http://schemas.microsoft.com/office/drawing/2010/main"/>
              </a:ext>
            </a:extLst>
          </p:spPr>
        </p:pic>
        <p:sp>
          <p:nvSpPr>
            <p:cNvPr id="14" name="Text Box 12"/>
            <p:cNvSpPr txBox="1"/>
            <p:nvPr/>
          </p:nvSpPr>
          <p:spPr>
            <a:xfrm rot="321096">
              <a:off x="584026" y="725198"/>
              <a:ext cx="935355" cy="64198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50" b="1" dirty="0">
                  <a:ln w="5271" cap="flat" cmpd="sng" algn="ctr">
                    <a:solidFill>
                      <a:srgbClr val="5093CF"/>
                    </a:solidFill>
                    <a:prstDash val="solid"/>
                    <a:round/>
                  </a:ln>
                  <a:gradFill>
                    <a:gsLst>
                      <a:gs pos="0">
                        <a:srgbClr val="BBDAFF"/>
                      </a:gs>
                      <a:gs pos="9000">
                        <a:srgbClr val="98CDFF"/>
                      </a:gs>
                      <a:gs pos="50000">
                        <a:srgbClr val="004BA4"/>
                      </a:gs>
                      <a:gs pos="79000">
                        <a:srgbClr val="98CDFF"/>
                      </a:gs>
                      <a:gs pos="100000">
                        <a:srgbClr val="BBDAFF"/>
                      </a:gs>
                    </a:gsLst>
                    <a:lin ang="5400000" scaled="0"/>
                  </a:gradFill>
                  <a:effectLst/>
                  <a:latin typeface="Times New Roman"/>
                  <a:ea typeface="Calibri"/>
                  <a:cs typeface="Times New Roman"/>
                </a:rPr>
                <a:t>2% CHG Cloths </a:t>
              </a:r>
              <a:endParaRPr lang="en-US" sz="1050" dirty="0">
                <a:effectLst/>
                <a:latin typeface="Times New Roman"/>
                <a:ea typeface="Calibri"/>
                <a:cs typeface="Times New Roman"/>
              </a:endParaRPr>
            </a:p>
          </p:txBody>
        </p:sp>
      </p:grpSp>
    </p:spTree>
    <p:extLst>
      <p:ext uri="{BB962C8B-B14F-4D97-AF65-F5344CB8AC3E}">
        <p14:creationId xmlns:p14="http://schemas.microsoft.com/office/powerpoint/2010/main" val="2326386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9144000" cy="4953000"/>
          </a:xfrm>
          <a:noFill/>
        </p:spPr>
        <p:txBody>
          <a:bodyPr/>
          <a:lstStyle/>
          <a:p>
            <a:pPr marL="233363" lvl="2" indent="-233363">
              <a:buClr>
                <a:schemeClr val="accent6">
                  <a:lumMod val="75000"/>
                </a:schemeClr>
              </a:buClr>
              <a:buSzPct val="130000"/>
              <a:buFont typeface="Wingdings" pitchFamily="2" charset="2"/>
              <a:buNone/>
              <a:defRPr/>
            </a:pPr>
            <a:r>
              <a:rPr lang="en-US" sz="2000" dirty="0" smtClean="0">
                <a:effectLst/>
              </a:rPr>
              <a:t>	Patients should be cleansed with chlorhexidine (CHG) in one of three ways</a:t>
            </a:r>
          </a:p>
          <a:p>
            <a:pPr marL="911225" lvl="2" indent="-285750">
              <a:buClr>
                <a:srgbClr val="2A8F1E"/>
              </a:buClr>
              <a:buSzPct val="150000"/>
              <a:buFont typeface="Arial" pitchFamily="34" charset="0"/>
              <a:buChar char="•"/>
              <a:defRPr/>
            </a:pPr>
            <a:r>
              <a:rPr lang="en-US" sz="2000" dirty="0" smtClean="0">
                <a:effectLst/>
              </a:rPr>
              <a:t>Bed bath with 2% </a:t>
            </a:r>
            <a:r>
              <a:rPr lang="en-US" sz="2000" u="sng" dirty="0" smtClean="0">
                <a:effectLst/>
              </a:rPr>
              <a:t>no-rinse</a:t>
            </a:r>
            <a:r>
              <a:rPr lang="en-US" sz="2000" dirty="0" smtClean="0">
                <a:effectLst/>
              </a:rPr>
              <a:t> CHG disposable cloths</a:t>
            </a:r>
          </a:p>
          <a:p>
            <a:pPr marL="911225" lvl="2" indent="-285750">
              <a:buClr>
                <a:srgbClr val="2A8F1E"/>
              </a:buClr>
              <a:buSzPct val="150000"/>
              <a:buFont typeface="Arial" pitchFamily="34" charset="0"/>
              <a:buChar char="•"/>
              <a:defRPr/>
            </a:pPr>
            <a:r>
              <a:rPr lang="en-US" sz="2000" dirty="0" smtClean="0">
                <a:effectLst/>
              </a:rPr>
              <a:t>Basin bed bath with 4% liquid, diluted to 2%, </a:t>
            </a:r>
            <a:r>
              <a:rPr lang="en-US" sz="2000" u="sng" dirty="0" smtClean="0">
                <a:effectLst/>
              </a:rPr>
              <a:t>no-rinse</a:t>
            </a:r>
            <a:r>
              <a:rPr lang="en-US" sz="2000" dirty="0" smtClean="0">
                <a:effectLst/>
              </a:rPr>
              <a:t> with non-medicated disposable cloths or wipes</a:t>
            </a:r>
            <a:endParaRPr lang="en-US" sz="2000" u="sng" dirty="0" smtClean="0">
              <a:effectLst/>
            </a:endParaRPr>
          </a:p>
          <a:p>
            <a:pPr marL="911225" lvl="2" indent="-285750">
              <a:buClr>
                <a:srgbClr val="2A8F1E"/>
              </a:buClr>
              <a:buSzPct val="150000"/>
              <a:buFont typeface="Arial" pitchFamily="34" charset="0"/>
              <a:buChar char="•"/>
              <a:defRPr/>
            </a:pPr>
            <a:r>
              <a:rPr lang="en-US" sz="2000" dirty="0" smtClean="0">
                <a:effectLst/>
              </a:rPr>
              <a:t>Shower with 4% </a:t>
            </a:r>
            <a:r>
              <a:rPr lang="en-US" sz="2000" u="sng" dirty="0" smtClean="0">
                <a:effectLst/>
              </a:rPr>
              <a:t>rinse-off </a:t>
            </a:r>
            <a:r>
              <a:rPr lang="en-US" sz="2000" dirty="0" smtClean="0">
                <a:effectLst/>
              </a:rPr>
              <a:t>CHG liquid soap with mesh sponge</a:t>
            </a:r>
          </a:p>
          <a:p>
            <a:pPr marL="342900" lvl="2" indent="-342900">
              <a:buClr>
                <a:schemeClr val="accent6">
                  <a:lumMod val="75000"/>
                </a:schemeClr>
              </a:buClr>
              <a:buSzPct val="130000"/>
              <a:buFont typeface="Wingdings" pitchFamily="2" charset="2"/>
              <a:buNone/>
              <a:defRPr/>
            </a:pPr>
            <a:endParaRPr lang="en-US" sz="800" dirty="0">
              <a:effectLst/>
            </a:endParaRPr>
          </a:p>
          <a:p>
            <a:pPr marL="233363" lvl="2" indent="-233363">
              <a:buClr>
                <a:schemeClr val="accent6">
                  <a:lumMod val="75000"/>
                </a:schemeClr>
              </a:buClr>
              <a:buSzPct val="130000"/>
              <a:buFont typeface="Wingdings" pitchFamily="2" charset="2"/>
              <a:buNone/>
              <a:defRPr/>
            </a:pPr>
            <a:r>
              <a:rPr lang="en-US" sz="2000" dirty="0" smtClean="0">
                <a:effectLst/>
              </a:rPr>
              <a:t>	CHG is the bathing/cleansing soap. It replaces regular soap. Do </a:t>
            </a:r>
            <a:r>
              <a:rPr lang="en-US" sz="2000" b="1" dirty="0" smtClean="0">
                <a:solidFill>
                  <a:srgbClr val="FF0000"/>
                </a:solidFill>
                <a:effectLst/>
              </a:rPr>
              <a:t>NOT</a:t>
            </a:r>
            <a:r>
              <a:rPr lang="en-US" sz="2000" dirty="0" smtClean="0">
                <a:effectLst/>
              </a:rPr>
              <a:t> use other soaps which can inactivate CHG.</a:t>
            </a:r>
            <a:br>
              <a:rPr lang="en-US" sz="2000" dirty="0" smtClean="0">
                <a:effectLst/>
              </a:rPr>
            </a:br>
            <a:endParaRPr lang="en-US" sz="800" dirty="0" smtClean="0">
              <a:effectLst/>
            </a:endParaRPr>
          </a:p>
          <a:p>
            <a:pPr marL="233363" lvl="2" indent="-233363">
              <a:buClr>
                <a:schemeClr val="accent6">
                  <a:lumMod val="75000"/>
                </a:schemeClr>
              </a:buClr>
              <a:buSzPct val="130000"/>
              <a:buFont typeface="Wingdings" pitchFamily="2" charset="2"/>
              <a:buNone/>
              <a:defRPr/>
            </a:pPr>
            <a:r>
              <a:rPr lang="en-US" sz="2000" dirty="0" smtClean="0">
                <a:effectLst/>
              </a:rPr>
              <a:t>	CHG </a:t>
            </a:r>
            <a:r>
              <a:rPr lang="en-US" sz="2000" b="1" dirty="0" smtClean="0">
                <a:solidFill>
                  <a:srgbClr val="2A8F1E"/>
                </a:solidFill>
                <a:effectLst/>
              </a:rPr>
              <a:t>works better than soap and water to remove bacteria</a:t>
            </a:r>
            <a:r>
              <a:rPr lang="en-US" sz="2000" dirty="0" smtClean="0">
                <a:solidFill>
                  <a:srgbClr val="2A8F1E"/>
                </a:solidFill>
                <a:effectLst/>
              </a:rPr>
              <a:t>. </a:t>
            </a:r>
            <a:r>
              <a:rPr lang="en-US" sz="2000" dirty="0" smtClean="0">
                <a:effectLst/>
              </a:rPr>
              <a:t>It should be firmly massaged into the skin. Once applied, it will continue to work to keep germs off the skin for 24 hours.</a:t>
            </a:r>
          </a:p>
          <a:p>
            <a:pPr marL="233363" lvl="2" indent="-233363">
              <a:buClr>
                <a:schemeClr val="accent6">
                  <a:lumMod val="75000"/>
                </a:schemeClr>
              </a:buClr>
              <a:buSzPct val="130000"/>
              <a:buFont typeface="Wingdings" pitchFamily="2" charset="2"/>
              <a:buNone/>
              <a:defRPr/>
            </a:pPr>
            <a:endParaRPr lang="en-US" sz="800" dirty="0">
              <a:effectLst/>
            </a:endParaRPr>
          </a:p>
          <a:p>
            <a:pPr marL="233363" lvl="2" indent="-233363">
              <a:buClr>
                <a:schemeClr val="accent6">
                  <a:lumMod val="75000"/>
                </a:schemeClr>
              </a:buClr>
              <a:buSzPct val="130000"/>
              <a:buNone/>
              <a:defRPr/>
            </a:pPr>
            <a:r>
              <a:rPr lang="en-US" sz="2000" dirty="0" smtClean="0">
                <a:effectLst/>
              </a:rPr>
              <a:t>	CHG is </a:t>
            </a:r>
            <a:r>
              <a:rPr lang="en-US" sz="2000" b="1" dirty="0" smtClean="0">
                <a:solidFill>
                  <a:srgbClr val="2A8F1E"/>
                </a:solidFill>
                <a:effectLst/>
              </a:rPr>
              <a:t>less drying </a:t>
            </a:r>
            <a:r>
              <a:rPr lang="en-US" sz="2000" dirty="0" smtClean="0">
                <a:effectLst/>
              </a:rPr>
              <a:t>than regular soap </a:t>
            </a:r>
            <a:r>
              <a:rPr lang="en-US" sz="2000" dirty="0">
                <a:effectLst/>
              </a:rPr>
              <a:t>and </a:t>
            </a:r>
            <a:r>
              <a:rPr lang="en-US" sz="2000" dirty="0" smtClean="0">
                <a:effectLst/>
              </a:rPr>
              <a:t>water </a:t>
            </a:r>
          </a:p>
          <a:p>
            <a:pPr marL="233363" lvl="2" indent="-233363">
              <a:buClr>
                <a:schemeClr val="accent6">
                  <a:lumMod val="75000"/>
                </a:schemeClr>
              </a:buClr>
              <a:buSzPct val="130000"/>
              <a:buNone/>
              <a:defRPr/>
            </a:pPr>
            <a:endParaRPr lang="en-US" sz="800" dirty="0" smtClean="0">
              <a:effectLst/>
            </a:endParaRPr>
          </a:p>
          <a:p>
            <a:pPr marL="233363" lvl="2" indent="-233363">
              <a:buClr>
                <a:schemeClr val="accent6">
                  <a:lumMod val="75000"/>
                </a:schemeClr>
              </a:buClr>
              <a:buSzPct val="130000"/>
              <a:buNone/>
              <a:defRPr/>
            </a:pPr>
            <a:r>
              <a:rPr lang="en-US" sz="2000" b="1" dirty="0">
                <a:solidFill>
                  <a:srgbClr val="2A8F1E"/>
                </a:solidFill>
                <a:effectLst/>
              </a:rPr>
              <a:t>	</a:t>
            </a:r>
            <a:r>
              <a:rPr lang="en-US" sz="2000" dirty="0" smtClean="0">
                <a:effectLst/>
              </a:rPr>
              <a:t>For maximum protection, </a:t>
            </a:r>
            <a:r>
              <a:rPr lang="en-US" sz="2000" b="1" dirty="0">
                <a:solidFill>
                  <a:srgbClr val="2A8F1E"/>
                </a:solidFill>
                <a:effectLst/>
              </a:rPr>
              <a:t>b</a:t>
            </a:r>
            <a:r>
              <a:rPr lang="en-US" sz="2000" b="1" dirty="0" smtClean="0">
                <a:solidFill>
                  <a:srgbClr val="2A8F1E"/>
                </a:solidFill>
                <a:effectLst/>
              </a:rPr>
              <a:t>egin bathing on admission </a:t>
            </a:r>
            <a:r>
              <a:rPr lang="en-US" sz="2000" dirty="0">
                <a:effectLst/>
              </a:rPr>
              <a:t>to </a:t>
            </a:r>
            <a:r>
              <a:rPr lang="en-US" sz="2000" dirty="0" smtClean="0">
                <a:effectLst/>
              </a:rPr>
              <a:t>remove germs being brought into the hospital </a:t>
            </a:r>
          </a:p>
        </p:txBody>
      </p:sp>
      <p:sp>
        <p:nvSpPr>
          <p:cNvPr id="5" name="TextBox 4"/>
          <p:cNvSpPr txBox="1"/>
          <p:nvPr/>
        </p:nvSpPr>
        <p:spPr>
          <a:xfrm>
            <a:off x="152400" y="457200"/>
            <a:ext cx="8839200" cy="677863"/>
          </a:xfrm>
          <a:prstGeom prst="rect">
            <a:avLst/>
          </a:prstGeom>
          <a:noFill/>
        </p:spPr>
        <p:txBody>
          <a:bodyPr>
            <a:spAutoFit/>
          </a:bodyPr>
          <a:lstStyle/>
          <a:p>
            <a:pPr algn="ctr">
              <a:defRPr/>
            </a:pPr>
            <a:r>
              <a:rPr lang="en-US" sz="3800" b="1" dirty="0">
                <a:solidFill>
                  <a:srgbClr val="2A8F1E"/>
                </a:solidFill>
              </a:rPr>
              <a:t>Chlorhexidine for Bath or Shower</a:t>
            </a:r>
          </a:p>
        </p:txBody>
      </p:sp>
      <p:sp>
        <p:nvSpPr>
          <p:cNvPr id="2" name="Slide Number Placeholder 1"/>
          <p:cNvSpPr>
            <a:spLocks noGrp="1"/>
          </p:cNvSpPr>
          <p:nvPr>
            <p:ph type="sldNum" sz="quarter" idx="12"/>
          </p:nvPr>
        </p:nvSpPr>
        <p:spPr/>
        <p:txBody>
          <a:bodyPr/>
          <a:lstStyle/>
          <a:p>
            <a:pPr>
              <a:defRPr/>
            </a:pPr>
            <a:fld id="{E09AB3BF-787C-4EC1-A58D-B64689BEEAC0}" type="slidenum">
              <a:rPr lang="en-US" smtClean="0"/>
              <a:pPr>
                <a:defRPr/>
              </a:pPr>
              <a:t>8</a:t>
            </a:fld>
            <a:endParaRPr lang="en-US" dirty="0"/>
          </a:p>
        </p:txBody>
      </p:sp>
    </p:spTree>
    <p:extLst>
      <p:ext uri="{BB962C8B-B14F-4D97-AF65-F5344CB8AC3E}">
        <p14:creationId xmlns:p14="http://schemas.microsoft.com/office/powerpoint/2010/main" val="126077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543800" cy="1295400"/>
          </a:xfrm>
        </p:spPr>
        <p:txBody>
          <a:bodyPr/>
          <a:lstStyle/>
          <a:p>
            <a:pPr algn="ctr">
              <a:defRPr/>
            </a:pPr>
            <a:r>
              <a:rPr lang="en-US" dirty="0" smtClean="0">
                <a:solidFill>
                  <a:srgbClr val="2A8F1E"/>
                </a:solidFill>
                <a:effectLst/>
              </a:rPr>
              <a:t>CHG Talking Points</a:t>
            </a:r>
            <a:endParaRPr lang="en-US" dirty="0">
              <a:solidFill>
                <a:srgbClr val="2A8F1E"/>
              </a:solidFill>
            </a:endParaRPr>
          </a:p>
        </p:txBody>
      </p:sp>
      <p:sp>
        <p:nvSpPr>
          <p:cNvPr id="11267" name="Content Placeholder 2"/>
          <p:cNvSpPr>
            <a:spLocks noGrp="1"/>
          </p:cNvSpPr>
          <p:nvPr>
            <p:ph idx="1"/>
          </p:nvPr>
        </p:nvSpPr>
        <p:spPr>
          <a:xfrm>
            <a:off x="533400" y="1447800"/>
            <a:ext cx="8229600" cy="4800600"/>
          </a:xfrm>
        </p:spPr>
        <p:txBody>
          <a:bodyPr/>
          <a:lstStyle/>
          <a:p>
            <a:pPr>
              <a:spcBef>
                <a:spcPts val="200"/>
              </a:spcBef>
              <a:buClr>
                <a:srgbClr val="2A8F1E"/>
              </a:buClr>
              <a:buFont typeface="Wingdings" pitchFamily="2" charset="2"/>
              <a:buNone/>
              <a:defRPr/>
            </a:pPr>
            <a:endParaRPr lang="en-US" sz="1000" dirty="0" smtClean="0">
              <a:effectLst/>
            </a:endParaRPr>
          </a:p>
          <a:p>
            <a:pPr>
              <a:spcBef>
                <a:spcPts val="200"/>
              </a:spcBef>
              <a:buClr>
                <a:srgbClr val="2A8F1E"/>
              </a:buClr>
              <a:defRPr/>
            </a:pPr>
            <a:r>
              <a:rPr lang="en-US" sz="2000" dirty="0" smtClean="0">
                <a:effectLst/>
              </a:rPr>
              <a:t>Patients need </a:t>
            </a:r>
            <a:r>
              <a:rPr lang="en-US" sz="2000" b="1" u="sng" dirty="0" smtClean="0">
                <a:solidFill>
                  <a:srgbClr val="2A8F1E"/>
                </a:solidFill>
                <a:effectLst/>
              </a:rPr>
              <a:t>encouragement</a:t>
            </a:r>
            <a:r>
              <a:rPr lang="en-US" sz="2000" dirty="0" smtClean="0">
                <a:solidFill>
                  <a:srgbClr val="2A8F1E"/>
                </a:solidFill>
                <a:effectLst/>
              </a:rPr>
              <a:t> </a:t>
            </a:r>
            <a:r>
              <a:rPr lang="en-US" sz="2000" dirty="0" smtClean="0">
                <a:effectLst/>
              </a:rPr>
              <a:t>for their bath</a:t>
            </a:r>
          </a:p>
          <a:p>
            <a:pPr>
              <a:spcBef>
                <a:spcPts val="1200"/>
              </a:spcBef>
              <a:buClr>
                <a:srgbClr val="2A8F1E"/>
              </a:buClr>
              <a:defRPr/>
            </a:pPr>
            <a:r>
              <a:rPr lang="en-US" sz="2000" dirty="0" smtClean="0">
                <a:effectLst/>
              </a:rPr>
              <a:t>Your </a:t>
            </a:r>
            <a:r>
              <a:rPr lang="en-US" sz="2000" b="1" u="sng" dirty="0" smtClean="0">
                <a:solidFill>
                  <a:srgbClr val="2A8F1E"/>
                </a:solidFill>
                <a:effectLst/>
              </a:rPr>
              <a:t>enthusiasm is critical</a:t>
            </a:r>
            <a:r>
              <a:rPr lang="en-US" sz="2000" b="1" dirty="0" smtClean="0">
                <a:solidFill>
                  <a:srgbClr val="2A8F1E"/>
                </a:solidFill>
                <a:effectLst/>
              </a:rPr>
              <a:t> </a:t>
            </a:r>
            <a:r>
              <a:rPr lang="en-US" sz="2000" dirty="0" smtClean="0">
                <a:effectLst/>
              </a:rPr>
              <a:t>to protect patients by bathing</a:t>
            </a:r>
          </a:p>
          <a:p>
            <a:pPr>
              <a:spcBef>
                <a:spcPts val="1200"/>
              </a:spcBef>
              <a:buClr>
                <a:srgbClr val="2A8F1E"/>
              </a:buClr>
              <a:defRPr/>
            </a:pPr>
            <a:r>
              <a:rPr lang="en-US" sz="2000" dirty="0" smtClean="0">
                <a:effectLst/>
              </a:rPr>
              <a:t>Talking points:</a:t>
            </a:r>
          </a:p>
          <a:p>
            <a:pPr lvl="1">
              <a:spcBef>
                <a:spcPts val="400"/>
              </a:spcBef>
              <a:spcAft>
                <a:spcPts val="200"/>
              </a:spcAft>
              <a:buClr>
                <a:srgbClr val="2A8F1E"/>
              </a:buClr>
              <a:buFont typeface="Wingdings" pitchFamily="2" charset="2"/>
              <a:buChar char="Ø"/>
              <a:defRPr/>
            </a:pPr>
            <a:r>
              <a:rPr lang="en-US" sz="2000" dirty="0" smtClean="0">
                <a:effectLst/>
              </a:rPr>
              <a:t>CHG reduces germs on your skin better than soap and water</a:t>
            </a:r>
          </a:p>
          <a:p>
            <a:pPr lvl="1">
              <a:spcBef>
                <a:spcPts val="400"/>
              </a:spcBef>
              <a:spcAft>
                <a:spcPts val="200"/>
              </a:spcAft>
              <a:buClr>
                <a:srgbClr val="2A8F1E"/>
              </a:buClr>
              <a:buFont typeface="Wingdings" pitchFamily="2" charset="2"/>
              <a:buChar char="Ø"/>
              <a:defRPr/>
            </a:pPr>
            <a:r>
              <a:rPr lang="en-US" sz="2000" dirty="0" smtClean="0">
                <a:effectLst/>
              </a:rPr>
              <a:t>CHG serves as your protective bath to prevent infection</a:t>
            </a:r>
          </a:p>
          <a:p>
            <a:pPr lvl="1">
              <a:spcBef>
                <a:spcPts val="400"/>
              </a:spcBef>
              <a:spcAft>
                <a:spcPts val="200"/>
              </a:spcAft>
              <a:buClr>
                <a:srgbClr val="2A8F1E"/>
              </a:buClr>
              <a:buFont typeface="Wingdings" pitchFamily="2" charset="2"/>
              <a:buChar char="Ø"/>
              <a:defRPr/>
            </a:pPr>
            <a:r>
              <a:rPr lang="en-US" sz="2000" dirty="0" smtClean="0">
                <a:effectLst/>
              </a:rPr>
              <a:t>The bath will only take about 10 minutes</a:t>
            </a:r>
          </a:p>
          <a:p>
            <a:pPr lvl="1">
              <a:spcBef>
                <a:spcPts val="400"/>
              </a:spcBef>
              <a:spcAft>
                <a:spcPts val="200"/>
              </a:spcAft>
              <a:buClr>
                <a:srgbClr val="2A8F1E"/>
              </a:buClr>
              <a:buFont typeface="Wingdings" pitchFamily="2" charset="2"/>
              <a:buChar char="Ø"/>
              <a:defRPr/>
            </a:pPr>
            <a:r>
              <a:rPr lang="en-US" sz="2000" dirty="0" smtClean="0">
                <a:effectLst/>
              </a:rPr>
              <a:t>If you wish to bathe yourself, let me give you directions on how to use the soap to get rid of bacteria and protect you from infection. Let me help with hard-to-reach areas.</a:t>
            </a:r>
          </a:p>
          <a:p>
            <a:pPr>
              <a:spcBef>
                <a:spcPts val="1200"/>
              </a:spcBef>
              <a:buClr>
                <a:srgbClr val="2A8F1E"/>
              </a:buClr>
              <a:defRPr/>
            </a:pPr>
            <a:r>
              <a:rPr lang="en-US" sz="2000" dirty="0" smtClean="0">
                <a:effectLst/>
              </a:rPr>
              <a:t>If your patient declines a bath, try again later in the day</a:t>
            </a:r>
          </a:p>
          <a:p>
            <a:pPr marL="0" indent="0">
              <a:spcBef>
                <a:spcPts val="1200"/>
              </a:spcBef>
              <a:buClr>
                <a:srgbClr val="2A8F1E"/>
              </a:buClr>
              <a:buFont typeface="Wingdings" pitchFamily="2" charset="2"/>
              <a:buNone/>
              <a:defRPr/>
            </a:pPr>
            <a:endParaRPr lang="en-US" sz="2000" dirty="0" smtClean="0">
              <a:effectLst/>
            </a:endParaRPr>
          </a:p>
          <a:p>
            <a:pPr>
              <a:spcBef>
                <a:spcPts val="1200"/>
              </a:spcBef>
              <a:buClr>
                <a:srgbClr val="2A8F1E"/>
              </a:buClr>
              <a:defRPr/>
            </a:pPr>
            <a:endParaRPr lang="en-US" sz="200" dirty="0" smtClean="0">
              <a:effectLst/>
            </a:endParaRPr>
          </a:p>
        </p:txBody>
      </p:sp>
      <p:sp>
        <p:nvSpPr>
          <p:cNvPr id="3" name="Slide Number Placeholder 2"/>
          <p:cNvSpPr>
            <a:spLocks noGrp="1"/>
          </p:cNvSpPr>
          <p:nvPr>
            <p:ph type="sldNum" sz="quarter" idx="12"/>
          </p:nvPr>
        </p:nvSpPr>
        <p:spPr/>
        <p:txBody>
          <a:bodyPr/>
          <a:lstStyle/>
          <a:p>
            <a:pPr>
              <a:defRPr/>
            </a:pPr>
            <a:fld id="{E09AB3BF-787C-4EC1-A58D-B64689BEEAC0}" type="slidenum">
              <a:rPr lang="en-US" smtClean="0"/>
              <a:pPr>
                <a:defRPr/>
              </a:pPr>
              <a:t>9</a:t>
            </a:fld>
            <a:endParaRPr lang="en-US" dirty="0"/>
          </a:p>
        </p:txBody>
      </p:sp>
    </p:spTree>
    <p:extLst>
      <p:ext uri="{BB962C8B-B14F-4D97-AF65-F5344CB8AC3E}">
        <p14:creationId xmlns:p14="http://schemas.microsoft.com/office/powerpoint/2010/main" val="2286764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Shimmer">
  <a:themeElements>
    <a:clrScheme name="Arm Protocols">
      <a:dk1>
        <a:srgbClr val="FFFFFF"/>
      </a:dk1>
      <a:lt1>
        <a:srgbClr val="171717"/>
      </a:lt1>
      <a:dk2>
        <a:srgbClr val="FFFFFF"/>
      </a:dk2>
      <a:lt2>
        <a:srgbClr val="A3E0FF"/>
      </a:lt2>
      <a:accent1>
        <a:srgbClr val="66CCFF"/>
      </a:accent1>
      <a:accent2>
        <a:srgbClr val="FFFFFF"/>
      </a:accent2>
      <a:accent3>
        <a:srgbClr val="AAAAB8"/>
      </a:accent3>
      <a:accent4>
        <a:srgbClr val="E0FF84"/>
      </a:accent4>
      <a:accent5>
        <a:srgbClr val="0044AD"/>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FFFF66"/>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FFFF66"/>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28023</TotalTime>
  <Words>2471</Words>
  <Application>Microsoft Office PowerPoint</Application>
  <PresentationFormat>On-screen Show (4:3)</PresentationFormat>
  <Paragraphs>485</Paragraphs>
  <Slides>39</Slides>
  <Notes>37</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Shimmer</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CHG Talking Points</vt:lpstr>
      <vt:lpstr>Patient Informational Handouts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CHG Showering Instructions</vt:lpstr>
      <vt:lpstr>CHG Showering Instructions</vt:lpstr>
      <vt:lpstr>CHG Basin Bed Bath Instructions</vt:lpstr>
      <vt:lpstr>CHG Basin Bed Bath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MRSA Surveillance in ICUs</dc:title>
  <dc:creator>Susan Hsi</dc:creator>
  <cp:lastModifiedBy>UCI_Employee</cp:lastModifiedBy>
  <cp:revision>2338</cp:revision>
  <cp:lastPrinted>2019-03-04T22:01:35Z</cp:lastPrinted>
  <dcterms:created xsi:type="dcterms:W3CDTF">2005-03-12T01:28:28Z</dcterms:created>
  <dcterms:modified xsi:type="dcterms:W3CDTF">2019-07-16T04:59:27Z</dcterms:modified>
</cp:coreProperties>
</file>